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Lst>
  <p:notesMasterIdLst>
    <p:notesMasterId r:id="rId53"/>
  </p:notesMasterIdLst>
  <p:sldIdLst>
    <p:sldId id="256" r:id="rId10"/>
    <p:sldId id="298" r:id="rId11"/>
    <p:sldId id="297" r:id="rId12"/>
    <p:sldId id="257" r:id="rId13"/>
    <p:sldId id="328" r:id="rId14"/>
    <p:sldId id="329" r:id="rId15"/>
    <p:sldId id="330" r:id="rId16"/>
    <p:sldId id="310" r:id="rId17"/>
    <p:sldId id="311" r:id="rId18"/>
    <p:sldId id="258" r:id="rId19"/>
    <p:sldId id="314" r:id="rId20"/>
    <p:sldId id="313" r:id="rId21"/>
    <p:sldId id="312" r:id="rId22"/>
    <p:sldId id="315" r:id="rId23"/>
    <p:sldId id="316" r:id="rId24"/>
    <p:sldId id="317" r:id="rId25"/>
    <p:sldId id="302" r:id="rId26"/>
    <p:sldId id="303" r:id="rId27"/>
    <p:sldId id="304" r:id="rId28"/>
    <p:sldId id="307" r:id="rId29"/>
    <p:sldId id="331" r:id="rId30"/>
    <p:sldId id="318" r:id="rId31"/>
    <p:sldId id="321" r:id="rId32"/>
    <p:sldId id="332" r:id="rId33"/>
    <p:sldId id="319" r:id="rId34"/>
    <p:sldId id="320" r:id="rId35"/>
    <p:sldId id="333" r:id="rId36"/>
    <p:sldId id="262" r:id="rId37"/>
    <p:sldId id="263" r:id="rId38"/>
    <p:sldId id="322" r:id="rId39"/>
    <p:sldId id="271" r:id="rId40"/>
    <p:sldId id="273" r:id="rId41"/>
    <p:sldId id="285" r:id="rId42"/>
    <p:sldId id="287" r:id="rId43"/>
    <p:sldId id="288" r:id="rId44"/>
    <p:sldId id="291" r:id="rId45"/>
    <p:sldId id="292" r:id="rId46"/>
    <p:sldId id="293" r:id="rId47"/>
    <p:sldId id="295" r:id="rId48"/>
    <p:sldId id="308" r:id="rId49"/>
    <p:sldId id="309" r:id="rId50"/>
    <p:sldId id="327" r:id="rId51"/>
    <p:sldId id="296"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8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82952-45C4-43C7-88EE-49DA647EABE5}" type="datetimeFigureOut">
              <a:rPr lang="en-US" smtClean="0"/>
              <a:t>7/1/2017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363C1A-2FB7-416B-AE33-215400D4708F}" type="slidenum">
              <a:rPr lang="en-US" smtClean="0"/>
              <a:t>‹#›</a:t>
            </a:fld>
            <a:endParaRPr lang="en-US"/>
          </a:p>
        </p:txBody>
      </p:sp>
    </p:spTree>
    <p:extLst>
      <p:ext uri="{BB962C8B-B14F-4D97-AF65-F5344CB8AC3E}">
        <p14:creationId xmlns:p14="http://schemas.microsoft.com/office/powerpoint/2010/main" val="198147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800">
              <a:solidFill>
                <a:prstClr val="white"/>
              </a:solidFill>
            </a:endParaRPr>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sz="1800">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B86DA7-A5F6-4FF2-B11A-194132C4F7A0}" type="datetime3">
              <a:rPr lang="en-US" smtClean="0"/>
              <a:t>1 July 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solidFill>
                  <a:srgbClr val="2DA2BF">
                    <a:tint val="20000"/>
                  </a:srgbClr>
                </a:solidFill>
              </a:rPr>
              <a:t>Writing</a:t>
            </a: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894868-2750-4D78-85F7-18FB63F7EDAE}" type="slidenum">
              <a:rPr lang="en-US" smtClean="0"/>
              <a:pPr/>
              <a:t>‹#›</a:t>
            </a:fld>
            <a:endParaRPr lang="en-US"/>
          </a:p>
        </p:txBody>
      </p:sp>
    </p:spTree>
    <p:extLst>
      <p:ext uri="{BB962C8B-B14F-4D97-AF65-F5344CB8AC3E}">
        <p14:creationId xmlns:p14="http://schemas.microsoft.com/office/powerpoint/2010/main" val="3821596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B54DE-5331-4D99-8339-9BF6A37735D3}" type="datetime3">
              <a:rPr lang="en-US" smtClean="0">
                <a:solidFill>
                  <a:prstClr val="black"/>
                </a:solidFill>
              </a:rPr>
              <a:t>1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8800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A0EFC4-E9D0-405D-8485-2FDAD8008DF3}" type="datetime3">
              <a:rPr lang="en-US" smtClean="0">
                <a:solidFill>
                  <a:prstClr val="black"/>
                </a:solidFill>
              </a:rPr>
              <a:t>1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86864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t>1 July 2017</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Writing</a:t>
            </a:r>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t>‹#›</a:t>
            </a:fld>
            <a:endParaRPr lang="en-US"/>
          </a:p>
        </p:txBody>
      </p:sp>
    </p:spTree>
    <p:extLst>
      <p:ext uri="{BB962C8B-B14F-4D97-AF65-F5344CB8AC3E}">
        <p14:creationId xmlns:p14="http://schemas.microsoft.com/office/powerpoint/2010/main" val="4148430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t>1 July 2017</a:t>
            </a:fld>
            <a:endParaRPr lang="en-US"/>
          </a:p>
        </p:txBody>
      </p:sp>
      <p:sp>
        <p:nvSpPr>
          <p:cNvPr id="5" name="Footer Placeholder 4"/>
          <p:cNvSpPr>
            <a:spLocks noGrp="1"/>
          </p:cNvSpPr>
          <p:nvPr>
            <p:ph type="ftr" sz="quarter" idx="11"/>
          </p:nvPr>
        </p:nvSpPr>
        <p:spPr/>
        <p:txBody>
          <a:bodyPr/>
          <a:lstStyle/>
          <a:p>
            <a:r>
              <a:rPr lang="en-US" smtClean="0"/>
              <a:t>Writing</a:t>
            </a:r>
            <a:endParaRPr lang="en-US"/>
          </a:p>
        </p:txBody>
      </p:sp>
      <p:sp>
        <p:nvSpPr>
          <p:cNvPr id="6" name="Slide Number Placeholder 5"/>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404538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t>1 July 2017</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Writing</a:t>
            </a:r>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t>‹#›</a:t>
            </a:fld>
            <a:endParaRPr lang="en-US"/>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49664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t>1 July 2017</a:t>
            </a:fld>
            <a:endParaRPr lang="en-US"/>
          </a:p>
        </p:txBody>
      </p:sp>
      <p:sp>
        <p:nvSpPr>
          <p:cNvPr id="6" name="Footer Placeholder 5"/>
          <p:cNvSpPr>
            <a:spLocks noGrp="1"/>
          </p:cNvSpPr>
          <p:nvPr>
            <p:ph type="ftr" sz="quarter" idx="11"/>
          </p:nvPr>
        </p:nvSpPr>
        <p:spPr/>
        <p:txBody>
          <a:bodyPr/>
          <a:lstStyle/>
          <a:p>
            <a:r>
              <a:rPr lang="en-US" smtClean="0"/>
              <a:t>Writing</a:t>
            </a:r>
            <a:endParaRPr lang="en-US"/>
          </a:p>
        </p:txBody>
      </p:sp>
      <p:sp>
        <p:nvSpPr>
          <p:cNvPr id="7" name="Slide Number Placeholder 6"/>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3236148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t>1 July 2017</a:t>
            </a:fld>
            <a:endParaRPr lang="en-US"/>
          </a:p>
        </p:txBody>
      </p:sp>
      <p:sp>
        <p:nvSpPr>
          <p:cNvPr id="8" name="Footer Placeholder 7"/>
          <p:cNvSpPr>
            <a:spLocks noGrp="1"/>
          </p:cNvSpPr>
          <p:nvPr>
            <p:ph type="ftr" sz="quarter" idx="11"/>
          </p:nvPr>
        </p:nvSpPr>
        <p:spPr/>
        <p:txBody>
          <a:bodyPr/>
          <a:lstStyle/>
          <a:p>
            <a:r>
              <a:rPr lang="en-US" smtClean="0"/>
              <a:t>Writing</a:t>
            </a:r>
            <a:endParaRPr lang="en-US"/>
          </a:p>
        </p:txBody>
      </p:sp>
      <p:sp>
        <p:nvSpPr>
          <p:cNvPr id="9" name="Slide Number Placeholder 8"/>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2262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t>1 July 2017</a:t>
            </a:fld>
            <a:endParaRPr lang="en-US"/>
          </a:p>
        </p:txBody>
      </p:sp>
      <p:sp>
        <p:nvSpPr>
          <p:cNvPr id="4" name="Footer Placeholder 3"/>
          <p:cNvSpPr>
            <a:spLocks noGrp="1"/>
          </p:cNvSpPr>
          <p:nvPr>
            <p:ph type="ftr" sz="quarter" idx="11"/>
          </p:nvPr>
        </p:nvSpPr>
        <p:spPr/>
        <p:txBody>
          <a:bodyPr/>
          <a:lstStyle/>
          <a:p>
            <a:r>
              <a:rPr lang="en-US" smtClean="0"/>
              <a:t>Writing</a:t>
            </a:r>
            <a:endParaRPr lang="en-US"/>
          </a:p>
        </p:txBody>
      </p:sp>
      <p:sp>
        <p:nvSpPr>
          <p:cNvPr id="5" name="Slide Number Placeholder 4"/>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1126549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Date Placeholder 1"/>
          <p:cNvSpPr>
            <a:spLocks noGrp="1"/>
          </p:cNvSpPr>
          <p:nvPr>
            <p:ph type="dt" sz="half" idx="10"/>
          </p:nvPr>
        </p:nvSpPr>
        <p:spPr/>
        <p:txBody>
          <a:bodyPr/>
          <a:lstStyle/>
          <a:p>
            <a:fld id="{7C780A3F-40D6-4D68-95BA-AC307F9F29BC}" type="datetime3">
              <a:rPr lang="en-US" smtClean="0"/>
              <a:t>1 July 2017</a:t>
            </a:fld>
            <a:endParaRPr lang="en-US"/>
          </a:p>
        </p:txBody>
      </p:sp>
      <p:sp>
        <p:nvSpPr>
          <p:cNvPr id="3" name="Footer Placeholder 2"/>
          <p:cNvSpPr>
            <a:spLocks noGrp="1"/>
          </p:cNvSpPr>
          <p:nvPr>
            <p:ph type="ftr" sz="quarter" idx="11"/>
          </p:nvPr>
        </p:nvSpPr>
        <p:spPr/>
        <p:txBody>
          <a:bodyPr/>
          <a:lstStyle/>
          <a:p>
            <a:r>
              <a:rPr lang="en-US" smtClean="0"/>
              <a:t>Writing</a:t>
            </a:r>
            <a:endParaRPr lang="en-US"/>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t>‹#›</a:t>
            </a:fld>
            <a:endParaRPr lang="en-US"/>
          </a:p>
        </p:txBody>
      </p:sp>
    </p:spTree>
    <p:extLst>
      <p:ext uri="{BB962C8B-B14F-4D97-AF65-F5344CB8AC3E}">
        <p14:creationId xmlns:p14="http://schemas.microsoft.com/office/powerpoint/2010/main" val="809856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t>1 July 2017</a:t>
            </a:fld>
            <a:endParaRPr lang="en-US"/>
          </a:p>
        </p:txBody>
      </p:sp>
      <p:sp>
        <p:nvSpPr>
          <p:cNvPr id="6" name="Footer Placeholder 5"/>
          <p:cNvSpPr>
            <a:spLocks noGrp="1"/>
          </p:cNvSpPr>
          <p:nvPr>
            <p:ph type="ftr" sz="quarter" idx="11"/>
          </p:nvPr>
        </p:nvSpPr>
        <p:spPr/>
        <p:txBody>
          <a:bodyPr/>
          <a:lstStyle/>
          <a:p>
            <a:r>
              <a:rPr lang="en-US" smtClean="0"/>
              <a:t>Writing</a:t>
            </a:r>
            <a:endParaRPr lang="en-US"/>
          </a:p>
        </p:txBody>
      </p:sp>
      <p:sp>
        <p:nvSpPr>
          <p:cNvPr id="7" name="Slide Number Placeholder 6"/>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108962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9E41D-9A7B-43B0-9769-A84268C5BA55}" type="datetime3">
              <a:rPr lang="en-US" smtClean="0">
                <a:solidFill>
                  <a:prstClr val="black"/>
                </a:solidFill>
              </a:rPr>
              <a:t>1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825100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t>1 July 2017</a:t>
            </a:fld>
            <a:endParaRPr lang="en-US"/>
          </a:p>
        </p:txBody>
      </p:sp>
      <p:sp>
        <p:nvSpPr>
          <p:cNvPr id="6" name="Footer Placeholder 5"/>
          <p:cNvSpPr>
            <a:spLocks noGrp="1"/>
          </p:cNvSpPr>
          <p:nvPr>
            <p:ph type="ftr" sz="quarter" idx="11"/>
          </p:nvPr>
        </p:nvSpPr>
        <p:spPr/>
        <p:txBody>
          <a:bodyPr/>
          <a:lstStyle/>
          <a:p>
            <a:r>
              <a:rPr lang="en-US" smtClean="0"/>
              <a:t>Writing</a:t>
            </a:r>
            <a:endParaRPr lang="en-US"/>
          </a:p>
        </p:txBody>
      </p:sp>
      <p:sp>
        <p:nvSpPr>
          <p:cNvPr id="7" name="Slide Number Placeholder 6"/>
          <p:cNvSpPr>
            <a:spLocks noGrp="1"/>
          </p:cNvSpPr>
          <p:nvPr>
            <p:ph type="sldNum" sz="quarter" idx="12"/>
          </p:nvPr>
        </p:nvSpPr>
        <p:spPr/>
        <p:txBody>
          <a:bodyPr/>
          <a:lstStyle/>
          <a:p>
            <a:fld id="{D6D25464-B035-4815-AE55-0B249F8F864E}" type="slidenum">
              <a:rPr lang="en-US" smtClean="0"/>
              <a:t>‹#›</a:t>
            </a:fld>
            <a:endParaRPr lang="en-US"/>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81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t>1 July 2017</a:t>
            </a:fld>
            <a:endParaRPr lang="en-US"/>
          </a:p>
        </p:txBody>
      </p:sp>
      <p:sp>
        <p:nvSpPr>
          <p:cNvPr id="5" name="Footer Placeholder 4"/>
          <p:cNvSpPr>
            <a:spLocks noGrp="1"/>
          </p:cNvSpPr>
          <p:nvPr>
            <p:ph type="ftr" sz="quarter" idx="11"/>
          </p:nvPr>
        </p:nvSpPr>
        <p:spPr/>
        <p:txBody>
          <a:bodyPr/>
          <a:lstStyle/>
          <a:p>
            <a:r>
              <a:rPr lang="en-US" smtClean="0"/>
              <a:t>Writing</a:t>
            </a:r>
            <a:endParaRPr lang="en-US"/>
          </a:p>
        </p:txBody>
      </p:sp>
      <p:sp>
        <p:nvSpPr>
          <p:cNvPr id="6" name="Slide Number Placeholder 5"/>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122699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t>1 July 2017</a:t>
            </a:fld>
            <a:endParaRPr lang="en-US"/>
          </a:p>
        </p:txBody>
      </p:sp>
      <p:sp>
        <p:nvSpPr>
          <p:cNvPr id="5" name="Footer Placeholder 4"/>
          <p:cNvSpPr>
            <a:spLocks noGrp="1"/>
          </p:cNvSpPr>
          <p:nvPr>
            <p:ph type="ftr" sz="quarter" idx="11"/>
          </p:nvPr>
        </p:nvSpPr>
        <p:spPr/>
        <p:txBody>
          <a:bodyPr/>
          <a:lstStyle/>
          <a:p>
            <a:r>
              <a:rPr lang="en-US" smtClean="0"/>
              <a:t>Writing</a:t>
            </a:r>
            <a:endParaRPr lang="en-US"/>
          </a:p>
        </p:txBody>
      </p:sp>
      <p:sp>
        <p:nvSpPr>
          <p:cNvPr id="6" name="Slide Number Placeholder 5"/>
          <p:cNvSpPr>
            <a:spLocks noGrp="1"/>
          </p:cNvSpPr>
          <p:nvPr>
            <p:ph type="sldNum" sz="quarter" idx="12"/>
          </p:nvPr>
        </p:nvSpPr>
        <p:spPr/>
        <p:txBody>
          <a:bodyPr/>
          <a:lstStyle/>
          <a:p>
            <a:fld id="{D6D25464-B035-4815-AE55-0B249F8F864E}" type="slidenum">
              <a:rPr lang="en-US" smtClean="0"/>
              <a:t>‹#›</a:t>
            </a:fld>
            <a:endParaRPr lang="en-US"/>
          </a:p>
        </p:txBody>
      </p:sp>
    </p:spTree>
    <p:extLst>
      <p:ext uri="{BB962C8B-B14F-4D97-AF65-F5344CB8AC3E}">
        <p14:creationId xmlns:p14="http://schemas.microsoft.com/office/powerpoint/2010/main" val="221928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1" name="Rectangle 10"/>
          <p:cNvSpPr/>
          <p:nvPr/>
        </p:nvSpPr>
        <p:spPr>
          <a:xfrm>
            <a:off x="2"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4"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sp>
        <p:nvSpPr>
          <p:cNvPr id="2" name="Title 1"/>
          <p:cNvSpPr>
            <a:spLocks noGrp="1"/>
          </p:cNvSpPr>
          <p:nvPr>
            <p:ph type="ctrTitle"/>
          </p:nvPr>
        </p:nvSpPr>
        <p:spPr>
          <a:xfrm>
            <a:off x="2429305" y="1600205"/>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20"/>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E9F332CA-CF14-4AFF-8773-72FD10D4BE0F}" type="datetime3">
              <a:rPr lang="en-US" smtClean="0">
                <a:solidFill>
                  <a:srgbClr val="FFFFFF"/>
                </a:solidFill>
              </a:rPr>
              <a:pPr/>
              <a:t>1 July 2017</a:t>
            </a:fld>
            <a:endParaRPr>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Day 1</a:t>
            </a:r>
            <a:endParaRPr>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solidFill>
                  <a:srgbClr val="FFFFFF"/>
                </a:solidFill>
              </a:rPr>
              <a:pPr/>
              <a:t>‹#›</a:t>
            </a:fld>
            <a:endParaRPr>
              <a:solidFill>
                <a:srgbClr val="FFFFFF"/>
              </a:solidFill>
            </a:endParaRPr>
          </a:p>
        </p:txBody>
      </p:sp>
    </p:spTree>
    <p:extLst>
      <p:ext uri="{BB962C8B-B14F-4D97-AF65-F5344CB8AC3E}">
        <p14:creationId xmlns:p14="http://schemas.microsoft.com/office/powerpoint/2010/main" val="101244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27F8584-7C51-43D7-8B1F-C30FABF2704B}" type="datetime3">
              <a:rPr lang="en-US" smtClean="0">
                <a:solidFill>
                  <a:prstClr val="black">
                    <a:tint val="75000"/>
                  </a:prstClr>
                </a:solidFill>
              </a:rPr>
              <a:pPr/>
              <a:t>1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23686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B693FD6D-0977-44C2-A1E1-B3822256AC8D}" type="datetime3">
              <a:rPr lang="en-US" smtClean="0">
                <a:solidFill>
                  <a:prstClr val="black">
                    <a:tint val="75000"/>
                  </a:prstClr>
                </a:solidFill>
              </a:rPr>
              <a:pPr/>
              <a:t>1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1"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2" y="4260001"/>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48056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59B555-87ED-48A2-8ECC-DE590C937F42}" type="datetime3">
              <a:rPr lang="en-US" smtClean="0">
                <a:solidFill>
                  <a:prstClr val="black">
                    <a:tint val="75000"/>
                  </a:prstClr>
                </a:solidFill>
              </a:rPr>
              <a:pPr/>
              <a:t>1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455463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11"/>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9"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9"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B027D9A-5A67-485E-A7D6-95E4A502E3A2}" type="datetime3">
              <a:rPr lang="en-US" smtClean="0">
                <a:solidFill>
                  <a:prstClr val="black">
                    <a:tint val="75000"/>
                  </a:prstClr>
                </a:solidFill>
              </a:rPr>
              <a:pPr/>
              <a:t>1 July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271839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22F3E2-5C38-49F2-AE5C-6F5B52714517}" type="datetime3">
              <a:rPr lang="en-US" smtClean="0">
                <a:solidFill>
                  <a:prstClr val="black">
                    <a:tint val="75000"/>
                  </a:prstClr>
                </a:solidFill>
              </a:rPr>
              <a:pPr/>
              <a:t>1 July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278381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Date Placeholder 1"/>
          <p:cNvSpPr>
            <a:spLocks noGrp="1"/>
          </p:cNvSpPr>
          <p:nvPr>
            <p:ph type="dt" sz="half" idx="10"/>
          </p:nvPr>
        </p:nvSpPr>
        <p:spPr/>
        <p:txBody>
          <a:bodyPr/>
          <a:lstStyle/>
          <a:p>
            <a:fld id="{C8B92CB8-C956-4A67-A945-74E4485449C4}" type="datetime3">
              <a:rPr lang="en-US" smtClean="0">
                <a:solidFill>
                  <a:prstClr val="black">
                    <a:tint val="75000"/>
                  </a:prstClr>
                </a:solidFill>
              </a:rPr>
              <a:pPr/>
              <a:t>1 July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21097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D7EA8E-D973-47E0-8044-DB0647969285}" type="datetime3">
              <a:rPr lang="en-US" smtClean="0">
                <a:solidFill>
                  <a:prstClr val="white"/>
                </a:solidFill>
              </a:rPr>
              <a:t>1 July 2017</a:t>
            </a:fld>
            <a:endParaRPr lang="en-US">
              <a:solidFill>
                <a:prstClr val="white"/>
              </a:solidFill>
            </a:endParaRPr>
          </a:p>
        </p:txBody>
      </p:sp>
      <p:sp>
        <p:nvSpPr>
          <p:cNvPr id="5" name="Footer Placeholder 4"/>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sz="1800">
              <a:solidFill>
                <a:prstClr val="white"/>
              </a:solidFill>
            </a:endParaRPr>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sz="1800">
              <a:solidFill>
                <a:prstClr val="white"/>
              </a:solidFill>
            </a:endParaRPr>
          </a:p>
        </p:txBody>
      </p:sp>
    </p:spTree>
    <p:extLst>
      <p:ext uri="{BB962C8B-B14F-4D97-AF65-F5344CB8AC3E}">
        <p14:creationId xmlns:p14="http://schemas.microsoft.com/office/powerpoint/2010/main" val="413842999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391F49-B084-45AB-9CD5-9D22EE1438EB}" type="datetime3">
              <a:rPr lang="en-US" smtClean="0">
                <a:solidFill>
                  <a:prstClr val="black">
                    <a:tint val="75000"/>
                  </a:prstClr>
                </a:solidFill>
              </a:rPr>
              <a:pPr/>
              <a:t>1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14176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4876802"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6CF923-FA8C-4D2A-88C1-004CBA306203}" type="datetime3">
              <a:rPr lang="en-US" smtClean="0">
                <a:solidFill>
                  <a:prstClr val="black">
                    <a:tint val="75000"/>
                  </a:prstClr>
                </a:solidFill>
              </a:rPr>
              <a:pPr/>
              <a:t>1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8957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A5AC87-15AE-4DB9-841C-17B374AB91D2}" type="datetime3">
              <a:rPr lang="en-US" smtClean="0">
                <a:solidFill>
                  <a:prstClr val="black">
                    <a:tint val="75000"/>
                  </a:prstClr>
                </a:solidFill>
              </a:rPr>
              <a:pPr/>
              <a:t>1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88680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9"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2"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4A5FD5C-BFA0-47B6-938B-7B97AE43DB77}" type="datetime3">
              <a:rPr lang="en-US" smtClean="0">
                <a:solidFill>
                  <a:prstClr val="black">
                    <a:tint val="75000"/>
                  </a:prstClr>
                </a:solidFill>
              </a:rPr>
              <a:pPr/>
              <a:t>1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3740225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86613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38348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27041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11121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35536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210455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CB5B36-A195-4956-86D2-92729FF9F8C7}" type="datetime3">
              <a:rPr lang="en-US" smtClean="0">
                <a:solidFill>
                  <a:prstClr val="white"/>
                </a:solidFill>
              </a:rPr>
              <a:t>1 July 2017</a:t>
            </a:fld>
            <a:endParaRPr lang="en-US">
              <a:solidFill>
                <a:prstClr val="white"/>
              </a:solidFill>
            </a:endParaRPr>
          </a:p>
        </p:txBody>
      </p:sp>
      <p:sp>
        <p:nvSpPr>
          <p:cNvPr id="6" name="Footer Placeholder 5"/>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1880337805"/>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759498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286742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459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584343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66087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58132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03292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488337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40335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42736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3A082D-519A-43FF-B8AA-D770DC3CECC7}" type="datetime3">
              <a:rPr lang="en-US" smtClean="0">
                <a:solidFill>
                  <a:prstClr val="black"/>
                </a:solidFill>
              </a:rPr>
              <a:t>1 July 2017</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9" name="Slide Number Placeholder 8"/>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67216464"/>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486820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53047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02393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062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15505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85180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3109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0079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6898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207598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206E48C-77F9-422F-AE27-E8E3BA23DCBC}" type="datetime3">
              <a:rPr lang="en-US" smtClean="0">
                <a:solidFill>
                  <a:prstClr val="white"/>
                </a:solidFill>
              </a:rPr>
              <a:t>1 July 2017</a:t>
            </a:fld>
            <a:endParaRPr lang="en-US">
              <a:solidFill>
                <a:prstClr val="white"/>
              </a:solidFill>
            </a:endParaRPr>
          </a:p>
        </p:txBody>
      </p:sp>
      <p:sp>
        <p:nvSpPr>
          <p:cNvPr id="4" name="Footer Placeholder 3"/>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5" name="Slide Number Placeholder 4"/>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179733603"/>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48303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57989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13914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22124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5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09541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940346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31090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0079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6898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82E102-2C7F-4A4C-9825-76EC610C4623}" type="datetime3">
              <a:rPr lang="en-US" smtClean="0">
                <a:solidFill>
                  <a:prstClr val="black"/>
                </a:solidFill>
              </a:rPr>
              <a:t>1 July 2017</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4" name="Slide Number Placeholder 3"/>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472220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207598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48303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57989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13914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22124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5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09541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940346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253928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06649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p>
            <a:fld id="{80EBFD48-64A9-4275-8E0E-3BD954922128}" type="datetime3">
              <a:rPr lang="en-US" smtClean="0">
                <a:solidFill>
                  <a:prstClr val="black"/>
                </a:solidFill>
              </a:rPr>
              <a:t>1 July 2017</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45334892"/>
      </p:ext>
    </p:extLst>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67942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430905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80837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34961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2619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56232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00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27675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934519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253928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27C3EE2-D71D-4F0C-BC03-0A81EBAA6ECA}" type="datetime3">
              <a:rPr lang="en-US" smtClean="0">
                <a:solidFill>
                  <a:prstClr val="white"/>
                </a:solidFill>
              </a:rPr>
              <a:t>1 July 2017</a:t>
            </a:fld>
            <a:endParaRPr lang="en-US">
              <a:solidFill>
                <a:prstClr val="white"/>
              </a:solidFill>
            </a:endParaRPr>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894868-2750-4D78-85F7-18FB63F7EDAE}"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white"/>
              </a:solidFill>
            </a:endParaRPr>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white"/>
              </a:solidFill>
            </a:endParaRPr>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sz="1800">
              <a:solidFill>
                <a:prstClr val="white"/>
              </a:solidFill>
            </a:endParaRPr>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sz="1800">
              <a:solidFill>
                <a:prstClr val="white"/>
              </a:solidFill>
            </a:endParaRPr>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sz="1800">
              <a:solidFill>
                <a:prstClr val="white"/>
              </a:solidFill>
            </a:endParaRPr>
          </a:p>
        </p:txBody>
      </p:sp>
    </p:spTree>
    <p:extLst>
      <p:ext uri="{BB962C8B-B14F-4D97-AF65-F5344CB8AC3E}">
        <p14:creationId xmlns:p14="http://schemas.microsoft.com/office/powerpoint/2010/main" val="3296390682"/>
      </p:ext>
    </p:extLst>
  </p:cSld>
  <p:clrMapOvr>
    <a:overrideClrMapping bg1="dk1" tx1="lt1" bg2="dk2" tx2="lt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06649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1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67942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430905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808376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34961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2619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56232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00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27675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934519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black"/>
              </a:solidFill>
            </a:endParaRPr>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sz="1800">
              <a:solidFill>
                <a:prstClr val="black"/>
              </a:solidFill>
            </a:endParaRPr>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sz="1800">
              <a:solidFill>
                <a:prstClr val="white"/>
              </a:solidFill>
            </a:endParaRPr>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8D45C461-4827-469C-ADB7-3E903B0E1866}" type="datetime3">
              <a:rPr lang="en-US" smtClean="0">
                <a:solidFill>
                  <a:prstClr val="black"/>
                </a:solidFill>
              </a:rPr>
              <a:t>1 July 2017</a:t>
            </a:fld>
            <a:endParaRPr lang="en-US">
              <a:solidFill>
                <a:prstClr val="black"/>
              </a:solidFill>
            </a:endParaRPr>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solidFill>
                  <a:prstClr val="black"/>
                </a:solidFill>
              </a:rPr>
              <a:t>Writing</a:t>
            </a:r>
            <a:endParaRPr lang="en-US">
              <a:solidFill>
                <a:prstClr val="black"/>
              </a:solidFill>
            </a:endParaRPr>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944264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t>1 July 2017</a:t>
            </a:fld>
            <a:endParaRPr lang="en-US"/>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t>Writing</a:t>
            </a:r>
            <a:endParaRPr lang="en-US"/>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t>‹#›</a:t>
            </a:fld>
            <a:endParaRPr lang="en-US"/>
          </a:p>
        </p:txBody>
      </p:sp>
    </p:spTree>
    <p:extLst>
      <p:ext uri="{BB962C8B-B14F-4D97-AF65-F5344CB8AC3E}">
        <p14:creationId xmlns:p14="http://schemas.microsoft.com/office/powerpoint/2010/main" val="66503200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5"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5"/>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2" y="6356356"/>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pPr fontAlgn="base">
              <a:spcBef>
                <a:spcPct val="0"/>
              </a:spcBef>
              <a:spcAft>
                <a:spcPct val="0"/>
              </a:spcAft>
            </a:pPr>
            <a:fld id="{EE937FE0-4503-4FD8-B40D-0DFD288BB46F}" type="datetime3">
              <a:rPr lang="en-US" smtClean="0">
                <a:solidFill>
                  <a:prstClr val="black">
                    <a:tint val="75000"/>
                  </a:prstClr>
                </a:solidFill>
                <a:latin typeface="Arial" charset="0"/>
              </a:rPr>
              <a:pPr fontAlgn="base">
                <a:spcBef>
                  <a:spcPct val="0"/>
                </a:spcBef>
                <a:spcAft>
                  <a:spcPct val="0"/>
                </a:spcAft>
              </a:pPr>
              <a:t>1 July 2017</a:t>
            </a:fld>
            <a:endParaRPr lang="ar-KW">
              <a:solidFill>
                <a:prstClr val="black">
                  <a:tint val="75000"/>
                </a:prstClr>
              </a:solidFill>
              <a:latin typeface="Arial" charset="0"/>
            </a:endParaRPr>
          </a:p>
        </p:txBody>
      </p:sp>
      <p:sp>
        <p:nvSpPr>
          <p:cNvPr id="5" name="Footer Placeholder 4"/>
          <p:cNvSpPr>
            <a:spLocks noGrp="1"/>
          </p:cNvSpPr>
          <p:nvPr>
            <p:ph type="ftr" sz="quarter" idx="3"/>
          </p:nvPr>
        </p:nvSpPr>
        <p:spPr>
          <a:xfrm>
            <a:off x="6597654" y="6356356"/>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pPr fontAlgn="base">
              <a:spcBef>
                <a:spcPct val="0"/>
              </a:spcBef>
              <a:spcAft>
                <a:spcPct val="0"/>
              </a:spcAft>
            </a:pPr>
            <a:r>
              <a:rPr lang="en-US" smtClean="0">
                <a:solidFill>
                  <a:prstClr val="black">
                    <a:tint val="75000"/>
                  </a:prstClr>
                </a:solidFill>
                <a:latin typeface="Arial" charset="0"/>
              </a:rPr>
              <a:t>Day 1</a:t>
            </a:r>
            <a:endParaRPr lang="ar-KW">
              <a:solidFill>
                <a:prstClr val="black">
                  <a:tint val="75000"/>
                </a:prstClr>
              </a:solidFill>
              <a:latin typeface="Arial" charset="0"/>
            </a:endParaRPr>
          </a:p>
        </p:txBody>
      </p:sp>
      <p:sp>
        <p:nvSpPr>
          <p:cNvPr id="6" name="Slide Number Placeholder 5"/>
          <p:cNvSpPr>
            <a:spLocks noGrp="1"/>
          </p:cNvSpPr>
          <p:nvPr>
            <p:ph type="sldNum" sz="quarter" idx="4"/>
          </p:nvPr>
        </p:nvSpPr>
        <p:spPr>
          <a:xfrm>
            <a:off x="10769601" y="6356356"/>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pPr fontAlgn="base">
              <a:spcBef>
                <a:spcPct val="0"/>
              </a:spcBef>
              <a:spcAft>
                <a:spcPct val="0"/>
              </a:spcAft>
            </a:pPr>
            <a:fld id="{E9D749EC-76B4-4995-8DE1-777C754C916B}" type="slidenum">
              <a:rPr lang="ar-KW" smtClean="0">
                <a:solidFill>
                  <a:prstClr val="black">
                    <a:tint val="75000"/>
                  </a:prstClr>
                </a:solidFill>
                <a:latin typeface="Arial" charset="0"/>
              </a:rPr>
              <a:pPr fontAlgn="base">
                <a:spcBef>
                  <a:spcPct val="0"/>
                </a:spcBef>
                <a:spcAft>
                  <a:spcPct val="0"/>
                </a:spcAft>
              </a:pPr>
              <a:t>‹#›</a:t>
            </a:fld>
            <a:endParaRPr lang="ar-KW">
              <a:solidFill>
                <a:prstClr val="black">
                  <a:tint val="75000"/>
                </a:prstClr>
              </a:solidFill>
              <a:latin typeface="Arial" charset="0"/>
            </a:endParaRPr>
          </a:p>
        </p:txBody>
      </p:sp>
    </p:spTree>
    <p:extLst>
      <p:ext uri="{BB962C8B-B14F-4D97-AF65-F5344CB8AC3E}">
        <p14:creationId xmlns:p14="http://schemas.microsoft.com/office/powerpoint/2010/main" val="22702018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3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51609517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49472513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18616938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18616938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49306194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1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49306194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google.com.kw/url?sa=i&amp;rct=j&amp;q=&amp;esrc=s&amp;source=images&amp;cd=&amp;cad=rja&amp;uact=8&amp;ved=0ahUKEwit7Mzq3IPUAhUEQBoKHZF8C-EQjRwIBw&amp;url=https://af.linkedin.com/topic/teaching-writing?trk=pprofile_topic&amp;psig=AFQjCNHUlCKR3142_Jh67n9gLz0VtcY3nQ&amp;ust=1495550188702512"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0.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9.xml"/><Relationship Id="rId1" Type="http://schemas.openxmlformats.org/officeDocument/2006/relationships/themeOverride" Target="../theme/themeOverride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81.xml"/><Relationship Id="rId1" Type="http://schemas.openxmlformats.org/officeDocument/2006/relationships/themeOverride" Target="../theme/themeOverride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2.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5.xml"/><Relationship Id="rId5" Type="http://schemas.microsoft.com/office/2007/relationships/hdphoto" Target="../media/hdphoto2.wdp"/><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7.xml"/><Relationship Id="rId1" Type="http://schemas.openxmlformats.org/officeDocument/2006/relationships/themeOverride" Target="../theme/themeOverride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8.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3600" y="533401"/>
            <a:ext cx="9601200" cy="2068259"/>
          </a:xfrm>
          <a:prstGeom prst="rect">
            <a:avLst/>
          </a:prstGeom>
        </p:spPr>
        <p:txBody>
          <a:bodyPr wrap="square">
            <a:spAutoFit/>
          </a:bodyPr>
          <a:lstStyle/>
          <a:p>
            <a:pPr marL="458470" marR="231140" algn="ctr">
              <a:lnSpc>
                <a:spcPct val="107000"/>
              </a:lnSpc>
            </a:pPr>
            <a:r>
              <a:rPr lang="en-US" sz="6000" b="1" dirty="0" smtClean="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Teaching  </a:t>
            </a:r>
            <a:r>
              <a:rPr lang="en-US" sz="60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writing </a:t>
            </a:r>
            <a:r>
              <a:rPr lang="en-US" sz="6000" b="1" dirty="0" smtClean="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based on active learning</a:t>
            </a:r>
            <a:endParaRPr lang="en-US" sz="60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endParaRPr>
          </a:p>
        </p:txBody>
      </p:sp>
      <p:pic>
        <p:nvPicPr>
          <p:cNvPr id="3074" name="Picture 2" descr="Related im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895600"/>
            <a:ext cx="41148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34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1000"/>
                                        <p:tgtEl>
                                          <p:spTgt spid="3074"/>
                                        </p:tgtEl>
                                      </p:cBhvr>
                                    </p:animEffect>
                                    <p:anim calcmode="lin" valueType="num">
                                      <p:cBhvr>
                                        <p:cTn id="13" dur="1000" fill="hold"/>
                                        <p:tgtEl>
                                          <p:spTgt spid="3074"/>
                                        </p:tgtEl>
                                        <p:attrNameLst>
                                          <p:attrName>ppt_x</p:attrName>
                                        </p:attrNameLst>
                                      </p:cBhvr>
                                      <p:tavLst>
                                        <p:tav tm="0">
                                          <p:val>
                                            <p:strVal val="#ppt_x"/>
                                          </p:val>
                                        </p:tav>
                                        <p:tav tm="100000">
                                          <p:val>
                                            <p:strVal val="#ppt_x"/>
                                          </p:val>
                                        </p:tav>
                                      </p:tavLst>
                                    </p:anim>
                                    <p:anim calcmode="lin" valueType="num">
                                      <p:cBhvr>
                                        <p:cTn id="1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394082"/>
          </a:xfrm>
          <a:prstGeom prst="rect">
            <a:avLst/>
          </a:prstGeom>
        </p:spPr>
        <p:txBody>
          <a:bodyPr wrap="square">
            <a:spAutoFit/>
          </a:bodyPr>
          <a:lstStyle/>
          <a:p>
            <a:pPr>
              <a:lnSpc>
                <a:spcPts val="1800"/>
              </a:lnSpc>
              <a:spcBef>
                <a:spcPts val="1800"/>
              </a:spcBef>
              <a:spcAft>
                <a:spcPts val="1800"/>
              </a:spcAft>
            </a:pPr>
            <a:r>
              <a:rPr lang="en-US" sz="3600" b="1" dirty="0" smtClean="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endParaRPr lang="en-US" sz="1400" b="1" dirty="0" smtClean="0">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chemeClr val="accent1"/>
                </a:solidFill>
                <a:prstDash val="solid"/>
              </a:ln>
              <a:solidFill>
                <a:schemeClr val="tx2"/>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10</a:t>
            </a:fld>
            <a:endParaRPr lang="en-US" sz="1200" b="1">
              <a:solidFill>
                <a:schemeClr val="tx2"/>
              </a:solidFill>
              <a:latin typeface="Arial" panose="020B0604020202020204" pitchFamily="34" charset="0"/>
              <a:cs typeface="Arial" panose="020B0604020202020204" pitchFamily="34" charset="0"/>
            </a:endParaRPr>
          </a:p>
        </p:txBody>
      </p:sp>
      <p:sp>
        <p:nvSpPr>
          <p:cNvPr id="7" name="TextBox 6"/>
          <p:cNvSpPr txBox="1"/>
          <p:nvPr/>
        </p:nvSpPr>
        <p:spPr>
          <a:xfrm>
            <a:off x="2209800" y="457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endParaRPr lang="en-US" sz="3200" dirty="0">
              <a:effectLst/>
              <a:latin typeface="Calibri"/>
              <a:ea typeface="Calibri"/>
              <a:cs typeface="Arial"/>
            </a:endParaRPr>
          </a:p>
        </p:txBody>
      </p:sp>
      <p:sp>
        <p:nvSpPr>
          <p:cNvPr id="5" name="مستطيل 4"/>
          <p:cNvSpPr/>
          <p:nvPr/>
        </p:nvSpPr>
        <p:spPr>
          <a:xfrm>
            <a:off x="1342373" y="228600"/>
            <a:ext cx="10058400" cy="5047536"/>
          </a:xfrm>
          <a:prstGeom prst="rect">
            <a:avLst/>
          </a:prstGeom>
        </p:spPr>
        <p:txBody>
          <a:bodyPr wrap="square">
            <a:spAutoFit/>
          </a:bodyPr>
          <a:lstStyle/>
          <a:p>
            <a:pPr>
              <a:lnSpc>
                <a:spcPts val="1800"/>
              </a:lnSpc>
              <a:spcAft>
                <a:spcPts val="1125"/>
              </a:spcAft>
            </a:pPr>
            <a:r>
              <a:rPr lang="en-US" sz="2400" b="1" dirty="0" smtClean="0">
                <a:latin typeface="Times New Roman"/>
                <a:ea typeface="Times New Roman"/>
                <a:cs typeface="Arial"/>
              </a:rPr>
              <a:t>These </a:t>
            </a:r>
            <a:r>
              <a:rPr lang="en-US" sz="2400" b="1" dirty="0">
                <a:latin typeface="Times New Roman"/>
                <a:ea typeface="Times New Roman"/>
                <a:cs typeface="Arial"/>
              </a:rPr>
              <a:t>students </a:t>
            </a:r>
            <a:r>
              <a:rPr lang="en-US" sz="2400" b="1" dirty="0" smtClean="0">
                <a:latin typeface="Times New Roman"/>
                <a:ea typeface="Times New Roman"/>
                <a:cs typeface="Arial"/>
              </a:rPr>
              <a:t>are </a:t>
            </a:r>
            <a:r>
              <a:rPr lang="en-US" sz="2400" b="1" dirty="0" err="1" smtClean="0">
                <a:latin typeface="Times New Roman"/>
                <a:ea typeface="Times New Roman"/>
                <a:cs typeface="Arial"/>
              </a:rPr>
              <a:t>characterised</a:t>
            </a:r>
            <a:r>
              <a:rPr lang="en-US" sz="2400" b="1" dirty="0" smtClean="0">
                <a:latin typeface="Times New Roman"/>
                <a:ea typeface="Times New Roman"/>
                <a:cs typeface="Arial"/>
              </a:rPr>
              <a:t> by…</a:t>
            </a:r>
            <a:endParaRPr lang="en-US" sz="2400" b="1" dirty="0">
              <a:latin typeface="Calibri"/>
              <a:ea typeface="Calibri"/>
              <a:cs typeface="Arial"/>
            </a:endParaRPr>
          </a:p>
          <a:p>
            <a:pPr>
              <a:lnSpc>
                <a:spcPct val="150000"/>
              </a:lnSpc>
              <a:spcAft>
                <a:spcPts val="1125"/>
              </a:spcAft>
            </a:pPr>
            <a:r>
              <a:rPr lang="en-US" sz="2400" b="1" dirty="0" smtClean="0">
                <a:latin typeface="Times New Roman"/>
                <a:ea typeface="Times New Roman"/>
                <a:cs typeface="Arial"/>
              </a:rPr>
              <a:t>• having </a:t>
            </a:r>
            <a:r>
              <a:rPr lang="en-US" sz="2400" b="1" dirty="0">
                <a:latin typeface="Times New Roman"/>
                <a:ea typeface="Times New Roman"/>
                <a:cs typeface="Arial"/>
              </a:rPr>
              <a:t>longer attention spans, but are still children</a:t>
            </a:r>
            <a:endParaRPr lang="en-US" sz="2400" b="1" dirty="0">
              <a:latin typeface="Calibri"/>
              <a:ea typeface="Calibri"/>
              <a:cs typeface="Arial"/>
            </a:endParaRPr>
          </a:p>
          <a:p>
            <a:pPr>
              <a:lnSpc>
                <a:spcPct val="150000"/>
              </a:lnSpc>
              <a:spcAft>
                <a:spcPts val="1125"/>
              </a:spcAft>
            </a:pPr>
            <a:r>
              <a:rPr lang="en-US" sz="2400" b="1" dirty="0">
                <a:latin typeface="Times New Roman"/>
                <a:ea typeface="Times New Roman"/>
                <a:cs typeface="Arial"/>
              </a:rPr>
              <a:t>• </a:t>
            </a:r>
            <a:r>
              <a:rPr lang="en-US" sz="2400" b="1" dirty="0" smtClean="0">
                <a:latin typeface="Times New Roman"/>
                <a:ea typeface="Times New Roman"/>
                <a:cs typeface="Arial"/>
              </a:rPr>
              <a:t>taking </a:t>
            </a:r>
            <a:r>
              <a:rPr lang="en-US" sz="2400" b="1" dirty="0">
                <a:latin typeface="Times New Roman"/>
                <a:ea typeface="Times New Roman"/>
                <a:cs typeface="Arial"/>
              </a:rPr>
              <a:t>learning more seriously, or </a:t>
            </a:r>
            <a:r>
              <a:rPr lang="en-US" sz="2400" b="1" dirty="0" smtClean="0">
                <a:latin typeface="Times New Roman"/>
                <a:ea typeface="Times New Roman"/>
                <a:cs typeface="Arial"/>
              </a:rPr>
              <a:t>being </a:t>
            </a:r>
            <a:r>
              <a:rPr lang="en-US" sz="2400" b="1" dirty="0">
                <a:latin typeface="Times New Roman"/>
                <a:ea typeface="Times New Roman"/>
                <a:cs typeface="Arial"/>
              </a:rPr>
              <a:t>very easily bored and distracted</a:t>
            </a:r>
            <a:endParaRPr lang="en-US" sz="2400" b="1" dirty="0">
              <a:latin typeface="Calibri"/>
              <a:ea typeface="Calibri"/>
              <a:cs typeface="Arial"/>
            </a:endParaRPr>
          </a:p>
          <a:p>
            <a:pPr>
              <a:lnSpc>
                <a:spcPct val="150000"/>
              </a:lnSpc>
              <a:spcAft>
                <a:spcPts val="1125"/>
              </a:spcAft>
            </a:pPr>
            <a:r>
              <a:rPr lang="en-US" sz="2400" b="1" dirty="0">
                <a:latin typeface="Times New Roman"/>
                <a:ea typeface="Times New Roman"/>
                <a:cs typeface="Arial"/>
              </a:rPr>
              <a:t>• </a:t>
            </a:r>
            <a:r>
              <a:rPr lang="en-US" sz="2400" b="1" dirty="0" smtClean="0">
                <a:latin typeface="Times New Roman"/>
                <a:ea typeface="Times New Roman"/>
                <a:cs typeface="Arial"/>
              </a:rPr>
              <a:t>possessing </a:t>
            </a:r>
            <a:r>
              <a:rPr lang="en-US" sz="2400" b="1" dirty="0">
                <a:latin typeface="Times New Roman"/>
                <a:ea typeface="Times New Roman"/>
                <a:cs typeface="Arial"/>
              </a:rPr>
              <a:t>some world knowledge and </a:t>
            </a:r>
            <a:r>
              <a:rPr lang="en-US" sz="2400" b="1" dirty="0" smtClean="0">
                <a:latin typeface="Times New Roman"/>
                <a:ea typeface="Times New Roman"/>
                <a:cs typeface="Arial"/>
              </a:rPr>
              <a:t>being </a:t>
            </a:r>
            <a:r>
              <a:rPr lang="en-US" sz="2400" b="1" dirty="0">
                <a:latin typeface="Times New Roman"/>
                <a:ea typeface="Times New Roman"/>
                <a:cs typeface="Arial"/>
              </a:rPr>
              <a:t>technologically skilled/oriented</a:t>
            </a:r>
            <a:endParaRPr lang="en-US" sz="2400" b="1" dirty="0">
              <a:latin typeface="Calibri"/>
              <a:ea typeface="Calibri"/>
              <a:cs typeface="Arial"/>
            </a:endParaRPr>
          </a:p>
          <a:p>
            <a:pPr>
              <a:lnSpc>
                <a:spcPct val="150000"/>
              </a:lnSpc>
              <a:spcAft>
                <a:spcPts val="1125"/>
              </a:spcAft>
            </a:pPr>
            <a:r>
              <a:rPr lang="en-US" sz="2400" b="1" dirty="0" smtClean="0">
                <a:latin typeface="Times New Roman"/>
                <a:ea typeface="Times New Roman"/>
                <a:cs typeface="Arial"/>
              </a:rPr>
              <a:t>• being </a:t>
            </a:r>
            <a:r>
              <a:rPr lang="en-US" sz="2400" b="1" dirty="0">
                <a:latin typeface="Times New Roman"/>
                <a:ea typeface="Times New Roman"/>
                <a:cs typeface="Arial"/>
              </a:rPr>
              <a:t>more willing to co-operate in groups and pairs</a:t>
            </a:r>
            <a:endParaRPr lang="en-US" sz="2400" b="1" dirty="0">
              <a:latin typeface="Calibri"/>
              <a:ea typeface="Calibri"/>
              <a:cs typeface="Arial"/>
            </a:endParaRPr>
          </a:p>
          <a:p>
            <a:pPr>
              <a:lnSpc>
                <a:spcPct val="150000"/>
              </a:lnSpc>
              <a:spcAft>
                <a:spcPts val="1125"/>
              </a:spcAft>
            </a:pPr>
            <a:r>
              <a:rPr lang="en-US" sz="2400" b="1" dirty="0">
                <a:latin typeface="Times New Roman"/>
                <a:ea typeface="Times New Roman"/>
                <a:cs typeface="Arial"/>
              </a:rPr>
              <a:t>• </a:t>
            </a:r>
            <a:r>
              <a:rPr lang="en-US" sz="2400" b="1" dirty="0" smtClean="0">
                <a:latin typeface="Times New Roman"/>
                <a:ea typeface="Times New Roman"/>
                <a:cs typeface="Arial"/>
              </a:rPr>
              <a:t>having </a:t>
            </a:r>
            <a:r>
              <a:rPr lang="en-US" sz="2400" b="1" dirty="0">
                <a:latin typeface="Times New Roman"/>
                <a:ea typeface="Times New Roman"/>
                <a:cs typeface="Arial"/>
              </a:rPr>
              <a:t>already developed social, motor and intellectual skills</a:t>
            </a:r>
            <a:endParaRPr lang="en-US" sz="2400" b="1" dirty="0">
              <a:latin typeface="Calibri"/>
              <a:ea typeface="Calibri"/>
              <a:cs typeface="Arial"/>
            </a:endParaRPr>
          </a:p>
          <a:p>
            <a:pPr>
              <a:lnSpc>
                <a:spcPct val="150000"/>
              </a:lnSpc>
              <a:spcAft>
                <a:spcPts val="1125"/>
              </a:spcAft>
            </a:pPr>
            <a:endParaRPr lang="en-US" sz="2400" b="1" dirty="0">
              <a:effectLst/>
              <a:latin typeface="Calibri"/>
              <a:ea typeface="Calibri"/>
              <a:cs typeface="Arial"/>
            </a:endParaRPr>
          </a:p>
        </p:txBody>
      </p:sp>
    </p:spTree>
    <p:extLst>
      <p:ext uri="{BB962C8B-B14F-4D97-AF65-F5344CB8AC3E}">
        <p14:creationId xmlns:p14="http://schemas.microsoft.com/office/powerpoint/2010/main" val="34900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1524000" y="1981200"/>
            <a:ext cx="10363200" cy="923330"/>
          </a:xfrm>
          <a:prstGeom prst="rect">
            <a:avLst/>
          </a:prstGeom>
        </p:spPr>
        <p:txBody>
          <a:bodyPr wrap="square">
            <a:spAutoFit/>
          </a:bodyPr>
          <a:lstStyle/>
          <a:p>
            <a:pPr>
              <a:lnSpc>
                <a:spcPct val="150000"/>
              </a:lnSpc>
              <a:spcAft>
                <a:spcPts val="1125"/>
              </a:spcAft>
            </a:pP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endParaRPr lang="en-US" sz="2400" dirty="0">
              <a:solidFill>
                <a:srgbClr val="465562"/>
              </a:solidFill>
              <a:latin typeface="Calibri"/>
              <a:ea typeface="Calibri"/>
              <a:cs typeface="Arial"/>
            </a:endParaRPr>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11</a:t>
            </a:fld>
            <a:endParaRPr lang="en-US" sz="1200" b="1">
              <a:solidFill>
                <a:srgbClr val="000000"/>
              </a:solidFill>
              <a:latin typeface="Arial" panose="020B0604020202020204" pitchFamily="34" charset="0"/>
              <a:cs typeface="Arial" panose="020B0604020202020204" pitchFamily="34" charset="0"/>
            </a:endParaRPr>
          </a:p>
        </p:txBody>
      </p:sp>
      <p:sp>
        <p:nvSpPr>
          <p:cNvPr id="3" name="مستطيل 2"/>
          <p:cNvSpPr/>
          <p:nvPr/>
        </p:nvSpPr>
        <p:spPr>
          <a:xfrm>
            <a:off x="1371600" y="609600"/>
            <a:ext cx="9525000" cy="357918"/>
          </a:xfrm>
          <a:prstGeom prst="rect">
            <a:avLst/>
          </a:prstGeom>
        </p:spPr>
        <p:txBody>
          <a:bodyPr wrap="square">
            <a:spAutoFit/>
          </a:bodyPr>
          <a:lstStyle/>
          <a:p>
            <a:pPr>
              <a:lnSpc>
                <a:spcPts val="1800"/>
              </a:lnSpc>
              <a:spcAft>
                <a:spcPts val="1125"/>
              </a:spcAft>
            </a:pPr>
            <a:r>
              <a:rPr lang="en-US" sz="2800" b="1" dirty="0">
                <a:solidFill>
                  <a:srgbClr val="FF0000"/>
                </a:solidFill>
                <a:latin typeface="Times New Roman"/>
                <a:ea typeface="Times New Roman"/>
                <a:cs typeface="Arial"/>
              </a:rPr>
              <a:t>Here are </a:t>
            </a:r>
            <a:r>
              <a:rPr lang="en-US" sz="2800" b="1" dirty="0" smtClean="0">
                <a:solidFill>
                  <a:srgbClr val="FF0000"/>
                </a:solidFill>
                <a:latin typeface="Times New Roman"/>
                <a:ea typeface="Times New Roman"/>
                <a:cs typeface="Arial"/>
              </a:rPr>
              <a:t>some </a:t>
            </a:r>
            <a:r>
              <a:rPr lang="en-US" sz="2800" b="1" dirty="0">
                <a:solidFill>
                  <a:srgbClr val="FF0000"/>
                </a:solidFill>
                <a:latin typeface="Times New Roman"/>
                <a:ea typeface="Times New Roman"/>
                <a:cs typeface="Arial"/>
              </a:rPr>
              <a:t>activities that </a:t>
            </a:r>
            <a:r>
              <a:rPr lang="en-US" sz="2800" b="1" dirty="0" smtClean="0">
                <a:solidFill>
                  <a:srgbClr val="FF0000"/>
                </a:solidFill>
                <a:latin typeface="Times New Roman"/>
                <a:ea typeface="Times New Roman"/>
                <a:cs typeface="Arial"/>
              </a:rPr>
              <a:t>can help students </a:t>
            </a:r>
            <a:r>
              <a:rPr lang="en-US" sz="2800" b="1" dirty="0">
                <a:solidFill>
                  <a:srgbClr val="FF0000"/>
                </a:solidFill>
                <a:latin typeface="Times New Roman"/>
                <a:ea typeface="Times New Roman"/>
                <a:cs typeface="Arial"/>
              </a:rPr>
              <a:t>enjoy </a:t>
            </a:r>
            <a:r>
              <a:rPr lang="en-US" sz="2800" b="1" dirty="0" smtClean="0">
                <a:solidFill>
                  <a:srgbClr val="FF0000"/>
                </a:solidFill>
                <a:latin typeface="Times New Roman"/>
                <a:ea typeface="Times New Roman"/>
                <a:cs typeface="Arial"/>
              </a:rPr>
              <a:t>writing:</a:t>
            </a:r>
            <a:endParaRPr lang="en-US" sz="2800" b="1" dirty="0">
              <a:solidFill>
                <a:srgbClr val="FF0000"/>
              </a:solidFill>
              <a:effectLst/>
              <a:latin typeface="Calibri"/>
              <a:ea typeface="Calibri"/>
              <a:cs typeface="Arial"/>
            </a:endParaRPr>
          </a:p>
        </p:txBody>
      </p:sp>
      <p:sp>
        <p:nvSpPr>
          <p:cNvPr id="5" name="مستطيل 4"/>
          <p:cNvSpPr/>
          <p:nvPr/>
        </p:nvSpPr>
        <p:spPr>
          <a:xfrm>
            <a:off x="1524000" y="1343814"/>
            <a:ext cx="9372600" cy="3849772"/>
          </a:xfrm>
          <a:prstGeom prst="rect">
            <a:avLst/>
          </a:prstGeom>
        </p:spPr>
        <p:txBody>
          <a:bodyPr wrap="square">
            <a:spAutoFit/>
          </a:bodyPr>
          <a:lstStyle/>
          <a:p>
            <a:pPr>
              <a:lnSpc>
                <a:spcPts val="1800"/>
              </a:lnSpc>
              <a:spcAft>
                <a:spcPts val="1125"/>
              </a:spcAft>
            </a:pPr>
            <a:r>
              <a:rPr lang="en-US" sz="2400" b="1" dirty="0" smtClean="0">
                <a:solidFill>
                  <a:srgbClr val="FF0000"/>
                </a:solidFill>
                <a:latin typeface="Times New Roman"/>
                <a:ea typeface="Times New Roman"/>
                <a:cs typeface="Arial"/>
              </a:rPr>
              <a:t>1.</a:t>
            </a:r>
            <a:r>
              <a:rPr lang="en-US" sz="2400" b="1" dirty="0">
                <a:solidFill>
                  <a:srgbClr val="FF0000"/>
                </a:solidFill>
                <a:latin typeface="Times New Roman"/>
                <a:ea typeface="Times New Roman"/>
                <a:cs typeface="Arial"/>
              </a:rPr>
              <a:t> Peer </a:t>
            </a:r>
            <a:r>
              <a:rPr lang="en-US" sz="2400" b="1" dirty="0" smtClean="0">
                <a:solidFill>
                  <a:srgbClr val="FF0000"/>
                </a:solidFill>
                <a:latin typeface="Times New Roman"/>
                <a:ea typeface="Times New Roman"/>
                <a:cs typeface="Arial"/>
              </a:rPr>
              <a:t>writing:</a:t>
            </a:r>
            <a:endParaRPr lang="en-US" sz="2400" b="1" dirty="0">
              <a:solidFill>
                <a:srgbClr val="FF0000"/>
              </a:solidFill>
              <a:latin typeface="Calibri"/>
              <a:ea typeface="Calibri"/>
              <a:cs typeface="Arial"/>
            </a:endParaRPr>
          </a:p>
          <a:p>
            <a:pPr>
              <a:lnSpc>
                <a:spcPts val="1800"/>
              </a:lnSpc>
              <a:spcAft>
                <a:spcPts val="1125"/>
              </a:spcAft>
            </a:pPr>
            <a:r>
              <a:rPr lang="en-US" sz="2000" b="1" dirty="0">
                <a:latin typeface="Times New Roman"/>
                <a:ea typeface="Times New Roman"/>
                <a:cs typeface="Arial"/>
              </a:rPr>
              <a:t>This is an activity children love doing, as they are allowed to work in pairs. They need </a:t>
            </a:r>
            <a:r>
              <a:rPr lang="en-US" sz="2000" b="1" dirty="0" smtClean="0">
                <a:latin typeface="Times New Roman"/>
                <a:ea typeface="Times New Roman"/>
                <a:cs typeface="Arial"/>
              </a:rPr>
              <a:t>to </a:t>
            </a:r>
            <a:r>
              <a:rPr lang="en-US" sz="2000" b="1" dirty="0">
                <a:latin typeface="Times New Roman"/>
                <a:ea typeface="Times New Roman"/>
                <a:cs typeface="Arial"/>
              </a:rPr>
              <a:t>know how to use the past simple and past continuous tenses to tell a story.</a:t>
            </a:r>
            <a:endParaRPr lang="en-US" sz="2000" b="1" dirty="0">
              <a:latin typeface="Calibri"/>
              <a:ea typeface="Calibri"/>
              <a:cs typeface="Arial"/>
            </a:endParaRPr>
          </a:p>
          <a:p>
            <a:pPr>
              <a:lnSpc>
                <a:spcPts val="1800"/>
              </a:lnSpc>
              <a:spcAft>
                <a:spcPts val="1125"/>
              </a:spcAft>
            </a:pPr>
            <a:r>
              <a:rPr lang="en-US" sz="2000" b="1" dirty="0">
                <a:latin typeface="Times New Roman"/>
                <a:ea typeface="Times New Roman"/>
                <a:cs typeface="Arial"/>
              </a:rPr>
              <a:t>First, you give the students a sheet of paper with two columns of sentences about a young couple who met years ago. </a:t>
            </a:r>
            <a:r>
              <a:rPr lang="en-US" sz="2000" b="1" dirty="0" smtClean="0">
                <a:latin typeface="Times New Roman"/>
                <a:ea typeface="Times New Roman"/>
                <a:cs typeface="Arial"/>
              </a:rPr>
              <a:t> The </a:t>
            </a:r>
            <a:r>
              <a:rPr lang="en-US" sz="2000" b="1" dirty="0">
                <a:latin typeface="Times New Roman"/>
                <a:ea typeface="Times New Roman"/>
                <a:cs typeface="Arial"/>
              </a:rPr>
              <a:t>number of sentences should vary between </a:t>
            </a:r>
            <a:r>
              <a:rPr lang="en-US" sz="2000" b="1" dirty="0" smtClean="0">
                <a:latin typeface="Times New Roman"/>
                <a:ea typeface="Times New Roman"/>
                <a:cs typeface="Arial"/>
              </a:rPr>
              <a:t>four </a:t>
            </a:r>
            <a:r>
              <a:rPr lang="en-US" sz="2000" b="1" dirty="0">
                <a:latin typeface="Times New Roman"/>
                <a:ea typeface="Times New Roman"/>
                <a:cs typeface="Arial"/>
              </a:rPr>
              <a:t>and </a:t>
            </a:r>
            <a:r>
              <a:rPr lang="en-US" sz="2000" b="1" dirty="0" smtClean="0">
                <a:latin typeface="Times New Roman"/>
                <a:ea typeface="Times New Roman"/>
                <a:cs typeface="Arial"/>
              </a:rPr>
              <a:t>six </a:t>
            </a:r>
            <a:r>
              <a:rPr lang="en-US" sz="2000" b="1" dirty="0">
                <a:latin typeface="Times New Roman"/>
                <a:ea typeface="Times New Roman"/>
                <a:cs typeface="Arial"/>
              </a:rPr>
              <a:t>in each column. Next, you ask them to match the sentences in the first column with the sentences in the second one. There’s no wrong or right answer.</a:t>
            </a:r>
            <a:endParaRPr lang="en-US" sz="2000" b="1" dirty="0">
              <a:latin typeface="Calibri"/>
              <a:ea typeface="Calibri"/>
              <a:cs typeface="Arial"/>
            </a:endParaRPr>
          </a:p>
          <a:p>
            <a:pPr>
              <a:lnSpc>
                <a:spcPts val="1800"/>
              </a:lnSpc>
              <a:spcAft>
                <a:spcPts val="1125"/>
              </a:spcAft>
            </a:pPr>
            <a:r>
              <a:rPr lang="en-US" sz="2000" b="1" dirty="0">
                <a:latin typeface="Times New Roman"/>
                <a:ea typeface="Times New Roman"/>
                <a:cs typeface="Arial"/>
              </a:rPr>
              <a:t>Here’s an example:</a:t>
            </a:r>
            <a:endParaRPr lang="en-US" sz="2000" b="1" dirty="0">
              <a:latin typeface="Calibri"/>
              <a:ea typeface="Calibri"/>
              <a:cs typeface="Arial"/>
            </a:endParaRPr>
          </a:p>
          <a:p>
            <a:pPr>
              <a:lnSpc>
                <a:spcPts val="1800"/>
              </a:lnSpc>
              <a:spcAft>
                <a:spcPts val="1125"/>
              </a:spcAft>
            </a:pPr>
            <a:r>
              <a:rPr lang="en-US" sz="2000" b="1" dirty="0">
                <a:latin typeface="Times New Roman"/>
                <a:ea typeface="Times New Roman"/>
                <a:cs typeface="Arial"/>
              </a:rPr>
              <a:t>(1) Mark and Sue met / </a:t>
            </a:r>
            <a:r>
              <a:rPr lang="en-US" sz="2000" b="1" dirty="0" smtClean="0">
                <a:latin typeface="Times New Roman"/>
                <a:ea typeface="Times New Roman"/>
                <a:cs typeface="Arial"/>
              </a:rPr>
              <a:t>when Susan was 23</a:t>
            </a:r>
            <a:endParaRPr lang="en-US" sz="2000" b="1" dirty="0">
              <a:latin typeface="Calibri"/>
              <a:ea typeface="Calibri"/>
              <a:cs typeface="Arial"/>
            </a:endParaRPr>
          </a:p>
          <a:p>
            <a:pPr>
              <a:lnSpc>
                <a:spcPts val="1800"/>
              </a:lnSpc>
              <a:spcAft>
                <a:spcPts val="1125"/>
              </a:spcAft>
            </a:pPr>
            <a:r>
              <a:rPr lang="en-US" sz="2000" b="1" dirty="0">
                <a:latin typeface="Times New Roman"/>
                <a:ea typeface="Times New Roman"/>
                <a:cs typeface="Arial"/>
              </a:rPr>
              <a:t>(2) </a:t>
            </a:r>
            <a:r>
              <a:rPr lang="en-US" sz="2000" b="1" dirty="0" smtClean="0">
                <a:latin typeface="Times New Roman"/>
                <a:ea typeface="Times New Roman"/>
                <a:cs typeface="Arial"/>
              </a:rPr>
              <a:t>They </a:t>
            </a:r>
            <a:r>
              <a:rPr lang="en-US" sz="2000" b="1" dirty="0">
                <a:latin typeface="Times New Roman"/>
                <a:ea typeface="Times New Roman"/>
                <a:cs typeface="Arial"/>
              </a:rPr>
              <a:t>got </a:t>
            </a:r>
            <a:r>
              <a:rPr lang="en-US" sz="2000" b="1" dirty="0" smtClean="0">
                <a:latin typeface="Times New Roman"/>
                <a:ea typeface="Times New Roman"/>
                <a:cs typeface="Arial"/>
              </a:rPr>
              <a:t>married / and</a:t>
            </a:r>
            <a:r>
              <a:rPr lang="en-US" sz="2000" b="1" dirty="0" smtClean="0">
                <a:solidFill>
                  <a:srgbClr val="465562"/>
                </a:solidFill>
                <a:latin typeface="Times New Roman"/>
                <a:ea typeface="Times New Roman"/>
                <a:cs typeface="Arial"/>
              </a:rPr>
              <a:t> </a:t>
            </a:r>
            <a:r>
              <a:rPr lang="en-US" sz="2000" b="1" dirty="0">
                <a:solidFill>
                  <a:srgbClr val="465562"/>
                </a:solidFill>
                <a:latin typeface="Times New Roman"/>
                <a:ea typeface="Times New Roman"/>
                <a:cs typeface="Arial"/>
              </a:rPr>
              <a:t>had twins </a:t>
            </a:r>
            <a:endParaRPr lang="en-US" sz="2000" b="1" dirty="0">
              <a:latin typeface="Calibri"/>
              <a:ea typeface="Calibri"/>
              <a:cs typeface="Arial"/>
            </a:endParaRPr>
          </a:p>
          <a:p>
            <a:pPr>
              <a:lnSpc>
                <a:spcPts val="1800"/>
              </a:lnSpc>
              <a:spcAft>
                <a:spcPts val="1125"/>
              </a:spcAft>
            </a:pPr>
            <a:r>
              <a:rPr lang="en-US" sz="2000" b="1" dirty="0">
                <a:latin typeface="Times New Roman"/>
                <a:ea typeface="Times New Roman"/>
                <a:cs typeface="Arial"/>
              </a:rPr>
              <a:t>(3) They started a new school for children / after the </a:t>
            </a:r>
            <a:r>
              <a:rPr lang="en-US" sz="2000" b="1" dirty="0" smtClean="0">
                <a:latin typeface="Times New Roman"/>
                <a:ea typeface="Times New Roman"/>
                <a:cs typeface="Arial"/>
              </a:rPr>
              <a:t>war</a:t>
            </a:r>
          </a:p>
          <a:p>
            <a:pPr>
              <a:lnSpc>
                <a:spcPts val="1800"/>
              </a:lnSpc>
              <a:spcAft>
                <a:spcPts val="1125"/>
              </a:spcAft>
            </a:pPr>
            <a:r>
              <a:rPr lang="en-US" sz="2000" b="1" dirty="0" smtClean="0">
                <a:effectLst/>
                <a:latin typeface="Times New Roman"/>
                <a:ea typeface="Calibri"/>
                <a:cs typeface="Arial"/>
              </a:rPr>
              <a:t>(4) They lived a happy life/ with their two kids</a:t>
            </a:r>
            <a:endParaRPr lang="en-US" sz="2000" b="1" dirty="0">
              <a:effectLst/>
              <a:latin typeface="Calibri"/>
              <a:ea typeface="Calibri"/>
              <a:cs typeface="Arial"/>
            </a:endParaRPr>
          </a:p>
        </p:txBody>
      </p:sp>
    </p:spTree>
    <p:extLst>
      <p:ext uri="{BB962C8B-B14F-4D97-AF65-F5344CB8AC3E}">
        <p14:creationId xmlns:p14="http://schemas.microsoft.com/office/powerpoint/2010/main" val="25355537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990600" y="381000"/>
            <a:ext cx="12039600" cy="5647700"/>
          </a:xfrm>
          <a:prstGeom prst="rect">
            <a:avLst/>
          </a:prstGeom>
        </p:spPr>
        <p:txBody>
          <a:bodyPr wrap="square">
            <a:spAutoFit/>
          </a:bodyPr>
          <a:lstStyle/>
          <a:p>
            <a:pPr>
              <a:lnSpc>
                <a:spcPct val="150000"/>
              </a:lnSpc>
              <a:spcAft>
                <a:spcPts val="1125"/>
              </a:spcAft>
            </a:pP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r>
              <a:rPr lang="en-US" sz="2400" dirty="0">
                <a:latin typeface="Times New Roman"/>
                <a:ea typeface="Times New Roman"/>
                <a:cs typeface="Arial"/>
              </a:rPr>
              <a:t> </a:t>
            </a:r>
            <a:r>
              <a:rPr lang="en-US" sz="2800" b="1" dirty="0">
                <a:solidFill>
                  <a:srgbClr val="FF0000"/>
                </a:solidFill>
                <a:latin typeface="Times New Roman"/>
                <a:ea typeface="Times New Roman"/>
                <a:cs typeface="Arial"/>
              </a:rPr>
              <a:t>After matching the sentences, the students write a story using </a:t>
            </a:r>
            <a:endParaRPr lang="en-US" sz="2800" b="1" dirty="0" smtClean="0">
              <a:solidFill>
                <a:srgbClr val="FF0000"/>
              </a:solidFill>
              <a:latin typeface="Times New Roman"/>
              <a:ea typeface="Times New Roman"/>
              <a:cs typeface="Arial"/>
            </a:endParaRPr>
          </a:p>
          <a:p>
            <a:pPr>
              <a:lnSpc>
                <a:spcPct val="150000"/>
              </a:lnSpc>
              <a:spcAft>
                <a:spcPts val="1125"/>
              </a:spcAft>
            </a:pPr>
            <a:r>
              <a:rPr lang="en-US" sz="2800" b="1" dirty="0" smtClean="0">
                <a:solidFill>
                  <a:srgbClr val="FF0000"/>
                </a:solidFill>
                <a:latin typeface="Times New Roman"/>
                <a:ea typeface="Times New Roman"/>
                <a:cs typeface="Arial"/>
              </a:rPr>
              <a:t>the </a:t>
            </a:r>
            <a:r>
              <a:rPr lang="en-US" sz="2800" b="1" dirty="0">
                <a:solidFill>
                  <a:srgbClr val="FF0000"/>
                </a:solidFill>
                <a:latin typeface="Times New Roman"/>
                <a:ea typeface="Times New Roman"/>
                <a:cs typeface="Arial"/>
              </a:rPr>
              <a:t>verb tense given in the sentences. As a follow-up, pairs of </a:t>
            </a:r>
            <a:r>
              <a:rPr lang="en-US" sz="2800" b="1" dirty="0" smtClean="0">
                <a:solidFill>
                  <a:srgbClr val="FF0000"/>
                </a:solidFill>
                <a:latin typeface="Times New Roman"/>
                <a:ea typeface="Times New Roman"/>
                <a:cs typeface="Arial"/>
              </a:rPr>
              <a:t>children</a:t>
            </a:r>
          </a:p>
          <a:p>
            <a:pPr>
              <a:lnSpc>
                <a:spcPct val="150000"/>
              </a:lnSpc>
              <a:spcAft>
                <a:spcPts val="1125"/>
              </a:spcAft>
            </a:pPr>
            <a:r>
              <a:rPr lang="en-US" sz="2800" b="1" dirty="0" smtClean="0">
                <a:solidFill>
                  <a:srgbClr val="FF0000"/>
                </a:solidFill>
                <a:latin typeface="Times New Roman"/>
                <a:ea typeface="Times New Roman"/>
                <a:cs typeface="Arial"/>
              </a:rPr>
              <a:t> </a:t>
            </a:r>
            <a:r>
              <a:rPr lang="en-US" sz="2800" b="1" dirty="0">
                <a:solidFill>
                  <a:srgbClr val="FF0000"/>
                </a:solidFill>
                <a:latin typeface="Times New Roman"/>
                <a:ea typeface="Times New Roman"/>
                <a:cs typeface="Arial"/>
              </a:rPr>
              <a:t>can </a:t>
            </a:r>
            <a:r>
              <a:rPr lang="en-US" sz="2800" b="1" dirty="0" smtClean="0">
                <a:solidFill>
                  <a:srgbClr val="FF0000"/>
                </a:solidFill>
                <a:latin typeface="Times New Roman"/>
                <a:ea typeface="Times New Roman"/>
                <a:cs typeface="Arial"/>
              </a:rPr>
              <a:t>compare </a:t>
            </a:r>
            <a:r>
              <a:rPr lang="en-US" sz="2800" b="1" dirty="0">
                <a:solidFill>
                  <a:srgbClr val="FF0000"/>
                </a:solidFill>
                <a:latin typeface="Times New Roman"/>
                <a:ea typeface="Times New Roman"/>
                <a:cs typeface="Arial"/>
              </a:rPr>
              <a:t>their stories and see the differences and similarities </a:t>
            </a:r>
            <a:endParaRPr lang="en-US" sz="2800" b="1" dirty="0" smtClean="0">
              <a:solidFill>
                <a:srgbClr val="FF0000"/>
              </a:solidFill>
              <a:latin typeface="Times New Roman"/>
              <a:ea typeface="Times New Roman"/>
              <a:cs typeface="Arial"/>
            </a:endParaRPr>
          </a:p>
          <a:p>
            <a:pPr>
              <a:lnSpc>
                <a:spcPct val="150000"/>
              </a:lnSpc>
              <a:spcAft>
                <a:spcPts val="1125"/>
              </a:spcAft>
            </a:pPr>
            <a:r>
              <a:rPr lang="en-US" sz="2800" b="1" dirty="0" smtClean="0">
                <a:solidFill>
                  <a:srgbClr val="FF0000"/>
                </a:solidFill>
                <a:latin typeface="Times New Roman"/>
                <a:ea typeface="Times New Roman"/>
                <a:cs typeface="Arial"/>
              </a:rPr>
              <a:t>between </a:t>
            </a:r>
            <a:r>
              <a:rPr lang="en-US" sz="2800" b="1" dirty="0">
                <a:solidFill>
                  <a:srgbClr val="FF0000"/>
                </a:solidFill>
                <a:latin typeface="Times New Roman"/>
                <a:ea typeface="Times New Roman"/>
                <a:cs typeface="Arial"/>
              </a:rPr>
              <a:t>them. T</a:t>
            </a:r>
            <a:r>
              <a:rPr lang="en-US" sz="2800" b="1" dirty="0" smtClean="0">
                <a:solidFill>
                  <a:srgbClr val="FF0000"/>
                </a:solidFill>
                <a:latin typeface="Times New Roman"/>
                <a:ea typeface="Times New Roman"/>
                <a:cs typeface="Arial"/>
              </a:rPr>
              <a:t>he </a:t>
            </a:r>
            <a:r>
              <a:rPr lang="en-US" sz="2800" b="1" dirty="0">
                <a:solidFill>
                  <a:srgbClr val="FF0000"/>
                </a:solidFill>
                <a:latin typeface="Times New Roman"/>
                <a:ea typeface="Times New Roman"/>
                <a:cs typeface="Arial"/>
              </a:rPr>
              <a:t>teacher can show how to correct </a:t>
            </a:r>
            <a:r>
              <a:rPr lang="en-US" sz="2800" b="1" dirty="0" smtClean="0">
                <a:solidFill>
                  <a:srgbClr val="FF0000"/>
                </a:solidFill>
                <a:latin typeface="Times New Roman"/>
                <a:ea typeface="Times New Roman"/>
                <a:cs typeface="Arial"/>
              </a:rPr>
              <a:t>errors by writing</a:t>
            </a:r>
          </a:p>
          <a:p>
            <a:pPr>
              <a:lnSpc>
                <a:spcPct val="150000"/>
              </a:lnSpc>
              <a:spcAft>
                <a:spcPts val="1125"/>
              </a:spcAft>
            </a:pPr>
            <a:r>
              <a:rPr lang="en-US" sz="2800" b="1" dirty="0" smtClean="0">
                <a:solidFill>
                  <a:srgbClr val="FF0000"/>
                </a:solidFill>
                <a:latin typeface="Times New Roman"/>
                <a:ea typeface="Times New Roman"/>
                <a:cs typeface="Arial"/>
              </a:rPr>
              <a:t> any mistakes on </a:t>
            </a:r>
            <a:r>
              <a:rPr lang="en-US" sz="2800" b="1" dirty="0">
                <a:solidFill>
                  <a:srgbClr val="FF0000"/>
                </a:solidFill>
                <a:latin typeface="Times New Roman"/>
                <a:ea typeface="Times New Roman"/>
                <a:cs typeface="Arial"/>
              </a:rPr>
              <a:t>the board and </a:t>
            </a:r>
            <a:r>
              <a:rPr lang="en-US" sz="2800" b="1" dirty="0" smtClean="0">
                <a:solidFill>
                  <a:srgbClr val="FF0000"/>
                </a:solidFill>
                <a:latin typeface="Times New Roman"/>
                <a:ea typeface="Times New Roman"/>
                <a:cs typeface="Arial"/>
              </a:rPr>
              <a:t>asking </a:t>
            </a:r>
            <a:r>
              <a:rPr lang="en-US" sz="2800" b="1" dirty="0">
                <a:solidFill>
                  <a:srgbClr val="FF0000"/>
                </a:solidFill>
                <a:latin typeface="Times New Roman"/>
                <a:ea typeface="Times New Roman"/>
                <a:cs typeface="Arial"/>
              </a:rPr>
              <a:t>students </a:t>
            </a:r>
            <a:r>
              <a:rPr lang="en-US" sz="2800" b="1" dirty="0" smtClean="0">
                <a:solidFill>
                  <a:srgbClr val="FF0000"/>
                </a:solidFill>
                <a:latin typeface="Times New Roman"/>
                <a:ea typeface="Times New Roman"/>
                <a:cs typeface="Arial"/>
              </a:rPr>
              <a:t>to correct </a:t>
            </a:r>
            <a:r>
              <a:rPr lang="en-US" sz="2800" b="1" dirty="0">
                <a:solidFill>
                  <a:srgbClr val="FF0000"/>
                </a:solidFill>
                <a:latin typeface="Times New Roman"/>
                <a:ea typeface="Times New Roman"/>
                <a:cs typeface="Arial"/>
              </a:rPr>
              <a:t>them</a:t>
            </a:r>
            <a:r>
              <a:rPr lang="en-US" sz="2800" b="1" dirty="0" smtClean="0">
                <a:solidFill>
                  <a:srgbClr val="FF0000"/>
                </a:solidFill>
                <a:latin typeface="Times New Roman"/>
                <a:ea typeface="Times New Roman"/>
                <a:cs typeface="Arial"/>
              </a:rPr>
              <a:t>. </a:t>
            </a:r>
            <a:endParaRPr lang="en-US" sz="2800" b="1" dirty="0">
              <a:solidFill>
                <a:srgbClr val="FF0000"/>
              </a:solidFill>
              <a:latin typeface="Times New Roman"/>
              <a:ea typeface="Times New Roman"/>
              <a:cs typeface="Arial"/>
            </a:endParaRPr>
          </a:p>
          <a:p>
            <a:pPr>
              <a:lnSpc>
                <a:spcPct val="150000"/>
              </a:lnSpc>
              <a:spcAft>
                <a:spcPts val="1125"/>
              </a:spcAft>
            </a:pPr>
            <a:r>
              <a:rPr lang="en-US" sz="2800" b="1" dirty="0" smtClean="0">
                <a:solidFill>
                  <a:srgbClr val="FF0000"/>
                </a:solidFill>
                <a:effectLst/>
                <a:latin typeface="Times New Roman"/>
                <a:ea typeface="Calibri"/>
                <a:cs typeface="Arial"/>
              </a:rPr>
              <a:t>Teacher should draw the attention of students to the importance of </a:t>
            </a:r>
          </a:p>
          <a:p>
            <a:pPr>
              <a:lnSpc>
                <a:spcPct val="150000"/>
              </a:lnSpc>
              <a:spcAft>
                <a:spcPts val="1125"/>
              </a:spcAft>
            </a:pPr>
            <a:r>
              <a:rPr lang="en-US" sz="2800" b="1" dirty="0" smtClean="0">
                <a:solidFill>
                  <a:srgbClr val="FF0000"/>
                </a:solidFill>
                <a:latin typeface="Times New Roman"/>
                <a:ea typeface="Calibri"/>
                <a:cs typeface="Arial"/>
              </a:rPr>
              <a:t>Punctuation when writing a paragraph.</a:t>
            </a:r>
            <a:endParaRPr lang="en-US" sz="2800" b="1" dirty="0">
              <a:solidFill>
                <a:srgbClr val="FF0000"/>
              </a:solidFill>
              <a:effectLst/>
              <a:latin typeface="Calibri"/>
              <a:ea typeface="Calibri"/>
              <a:cs typeface="Arial"/>
            </a:endParaRPr>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12</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3531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arn(inVertical)">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barn(inVertical)">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barn(inVertical)">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1219200" y="1828800"/>
            <a:ext cx="12039600" cy="844205"/>
          </a:xfrm>
          <a:prstGeom prst="rect">
            <a:avLst/>
          </a:prstGeom>
        </p:spPr>
        <p:txBody>
          <a:bodyPr wrap="square">
            <a:spAutoFit/>
          </a:bodyPr>
          <a:lstStyle/>
          <a:p>
            <a:pPr>
              <a:lnSpc>
                <a:spcPct val="150000"/>
              </a:lnSpc>
              <a:spcAft>
                <a:spcPts val="1125"/>
              </a:spcAft>
            </a:pP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endParaRPr lang="en-US" sz="2400" dirty="0">
              <a:solidFill>
                <a:srgbClr val="465562"/>
              </a:solidFill>
              <a:latin typeface="Calibri"/>
              <a:ea typeface="Calibri"/>
              <a:cs typeface="Arial"/>
            </a:endParaRPr>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13</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447800" y="978329"/>
            <a:ext cx="10287000" cy="4439677"/>
          </a:xfrm>
          <a:prstGeom prst="rect">
            <a:avLst/>
          </a:prstGeom>
        </p:spPr>
        <p:txBody>
          <a:bodyPr wrap="square">
            <a:spAutoFit/>
          </a:bodyPr>
          <a:lstStyle/>
          <a:p>
            <a:pPr>
              <a:lnSpc>
                <a:spcPts val="1800"/>
              </a:lnSpc>
              <a:spcAft>
                <a:spcPts val="1125"/>
              </a:spcAft>
            </a:pPr>
            <a:r>
              <a:rPr lang="en-US" sz="2400" b="1" dirty="0" smtClean="0">
                <a:solidFill>
                  <a:srgbClr val="FF0000"/>
                </a:solidFill>
                <a:latin typeface="Times New Roman"/>
                <a:ea typeface="Times New Roman"/>
                <a:cs typeface="Arial"/>
              </a:rPr>
              <a:t>2.</a:t>
            </a:r>
            <a:r>
              <a:rPr lang="en-US" sz="2400" b="1" dirty="0">
                <a:solidFill>
                  <a:srgbClr val="FF0000"/>
                </a:solidFill>
                <a:latin typeface="Times New Roman"/>
                <a:ea typeface="Times New Roman"/>
                <a:cs typeface="Arial"/>
              </a:rPr>
              <a:t> Journal diaries and </a:t>
            </a:r>
            <a:r>
              <a:rPr lang="en-US" sz="2400" b="1" dirty="0" smtClean="0">
                <a:solidFill>
                  <a:srgbClr val="FF0000"/>
                </a:solidFill>
                <a:latin typeface="Times New Roman"/>
                <a:ea typeface="Times New Roman"/>
                <a:cs typeface="Arial"/>
              </a:rPr>
              <a:t>storytelling:</a:t>
            </a:r>
            <a:endParaRPr lang="en-US" sz="2400" b="1" dirty="0">
              <a:solidFill>
                <a:srgbClr val="FF0000"/>
              </a:solidFill>
              <a:latin typeface="Calibri"/>
              <a:ea typeface="Calibri"/>
              <a:cs typeface="Arial"/>
            </a:endParaRPr>
          </a:p>
          <a:p>
            <a:pPr>
              <a:spcAft>
                <a:spcPts val="1125"/>
              </a:spcAft>
            </a:pPr>
            <a:r>
              <a:rPr lang="en-US" sz="2000" b="1" dirty="0">
                <a:latin typeface="Times New Roman"/>
                <a:ea typeface="Times New Roman"/>
                <a:cs typeface="Arial"/>
              </a:rPr>
              <a:t>Journal diaries have been a great help </a:t>
            </a:r>
            <a:r>
              <a:rPr lang="en-US" sz="2000" b="1" dirty="0" smtClean="0">
                <a:latin typeface="Times New Roman"/>
                <a:ea typeface="Times New Roman"/>
                <a:cs typeface="Arial"/>
              </a:rPr>
              <a:t>to </a:t>
            </a:r>
            <a:r>
              <a:rPr lang="en-US" sz="2000" b="1" dirty="0">
                <a:latin typeface="Times New Roman"/>
                <a:ea typeface="Times New Roman"/>
                <a:cs typeface="Arial"/>
              </a:rPr>
              <a:t>students’ writing. We </a:t>
            </a:r>
            <a:r>
              <a:rPr lang="en-US" sz="2000" b="1" dirty="0" smtClean="0">
                <a:latin typeface="Times New Roman"/>
                <a:ea typeface="Times New Roman"/>
                <a:cs typeface="Arial"/>
              </a:rPr>
              <a:t>can use emails or</a:t>
            </a:r>
            <a:r>
              <a:rPr lang="en-US" sz="2000" b="1" dirty="0">
                <a:latin typeface="Times New Roman"/>
                <a:ea typeface="Times New Roman"/>
                <a:cs typeface="Arial"/>
              </a:rPr>
              <a:t> a web tool called </a:t>
            </a:r>
            <a:r>
              <a:rPr lang="en-US" sz="2000" b="1" dirty="0" err="1" smtClean="0">
                <a:solidFill>
                  <a:srgbClr val="0000FF"/>
                </a:solidFill>
                <a:latin typeface="Times New Roman"/>
                <a:ea typeface="Times New Roman"/>
                <a:cs typeface="Arial"/>
              </a:rPr>
              <a:t>livetyping</a:t>
            </a:r>
            <a:r>
              <a:rPr lang="en-US" sz="2000" b="1" dirty="0">
                <a:solidFill>
                  <a:srgbClr val="0000FF"/>
                </a:solidFill>
                <a:latin typeface="Times New Roman"/>
                <a:ea typeface="Times New Roman"/>
                <a:cs typeface="Arial"/>
              </a:rPr>
              <a:t> </a:t>
            </a:r>
            <a:r>
              <a:rPr lang="en-US" sz="2000" b="1" dirty="0">
                <a:latin typeface="Times New Roman"/>
                <a:ea typeface="Times New Roman"/>
                <a:cs typeface="Arial"/>
              </a:rPr>
              <a:t> and the </a:t>
            </a:r>
            <a:r>
              <a:rPr lang="en-US" sz="2000" b="1" dirty="0" err="1" smtClean="0">
                <a:solidFill>
                  <a:srgbClr val="0000FF"/>
                </a:solidFill>
                <a:latin typeface="Times New Roman"/>
                <a:ea typeface="Times New Roman"/>
                <a:cs typeface="Arial"/>
              </a:rPr>
              <a:t>Edmodo</a:t>
            </a:r>
            <a:r>
              <a:rPr lang="en-US" sz="2000" b="1" dirty="0">
                <a:latin typeface="Times New Roman"/>
                <a:ea typeface="Times New Roman"/>
                <a:cs typeface="Arial"/>
              </a:rPr>
              <a:t> platform, and the students can also use paper and pencil. </a:t>
            </a:r>
            <a:r>
              <a:rPr lang="en-US" sz="2000" b="1" dirty="0" smtClean="0">
                <a:latin typeface="Times New Roman"/>
                <a:ea typeface="Times New Roman"/>
                <a:cs typeface="Arial"/>
              </a:rPr>
              <a:t>Teacher should </a:t>
            </a:r>
            <a:r>
              <a:rPr lang="en-US" sz="2000" b="1" dirty="0">
                <a:latin typeface="Times New Roman"/>
                <a:ea typeface="Times New Roman"/>
                <a:cs typeface="Arial"/>
              </a:rPr>
              <a:t>respond to every single piece of their writing without correcting them, but </a:t>
            </a:r>
            <a:r>
              <a:rPr lang="en-US" sz="2000" b="1" dirty="0" smtClean="0">
                <a:latin typeface="Times New Roman"/>
                <a:ea typeface="Times New Roman"/>
                <a:cs typeface="Arial"/>
              </a:rPr>
              <a:t>he should </a:t>
            </a:r>
            <a:r>
              <a:rPr lang="en-US" sz="2000" b="1" dirty="0">
                <a:latin typeface="Times New Roman"/>
                <a:ea typeface="Times New Roman"/>
                <a:cs typeface="Arial"/>
              </a:rPr>
              <a:t>also encourage them to reflect on mistakes. Most </a:t>
            </a:r>
            <a:r>
              <a:rPr lang="en-US" sz="2000" b="1" dirty="0" smtClean="0">
                <a:latin typeface="Times New Roman"/>
                <a:ea typeface="Times New Roman"/>
                <a:cs typeface="Arial"/>
              </a:rPr>
              <a:t> </a:t>
            </a:r>
            <a:r>
              <a:rPr lang="en-US" sz="2000" b="1" dirty="0">
                <a:latin typeface="Times New Roman"/>
                <a:ea typeface="Times New Roman"/>
                <a:cs typeface="Arial"/>
              </a:rPr>
              <a:t>students </a:t>
            </a:r>
            <a:r>
              <a:rPr lang="en-US" sz="2000" b="1" dirty="0" smtClean="0">
                <a:latin typeface="Times New Roman"/>
                <a:ea typeface="Times New Roman"/>
                <a:cs typeface="Arial"/>
              </a:rPr>
              <a:t>will respond </a:t>
            </a:r>
            <a:r>
              <a:rPr lang="en-US" sz="2000" b="1" dirty="0">
                <a:latin typeface="Times New Roman"/>
                <a:ea typeface="Times New Roman"/>
                <a:cs typeface="Arial"/>
              </a:rPr>
              <a:t>very positively, and </a:t>
            </a:r>
            <a:r>
              <a:rPr lang="en-US" sz="2000" b="1" dirty="0" smtClean="0">
                <a:latin typeface="Times New Roman"/>
                <a:ea typeface="Times New Roman"/>
                <a:cs typeface="Arial"/>
              </a:rPr>
              <a:t>feel </a:t>
            </a:r>
            <a:r>
              <a:rPr lang="en-US" sz="2000" b="1" dirty="0">
                <a:latin typeface="Times New Roman"/>
                <a:ea typeface="Times New Roman"/>
                <a:cs typeface="Arial"/>
              </a:rPr>
              <a:t>much more comfortable about exposing their ideas. The journal diaries students post on </a:t>
            </a:r>
            <a:r>
              <a:rPr lang="en-US" sz="2000" b="1" dirty="0" err="1">
                <a:latin typeface="Times New Roman"/>
                <a:ea typeface="Times New Roman"/>
                <a:cs typeface="Arial"/>
              </a:rPr>
              <a:t>Edmodo</a:t>
            </a:r>
            <a:r>
              <a:rPr lang="en-US" sz="2000" b="1" dirty="0">
                <a:latin typeface="Times New Roman"/>
                <a:ea typeface="Times New Roman"/>
                <a:cs typeface="Arial"/>
              </a:rPr>
              <a:t> </a:t>
            </a:r>
            <a:r>
              <a:rPr lang="en-US" sz="2000" b="1" dirty="0" smtClean="0">
                <a:latin typeface="Times New Roman"/>
                <a:ea typeface="Times New Roman"/>
                <a:cs typeface="Arial"/>
              </a:rPr>
              <a:t>or sent to the teacher should </a:t>
            </a:r>
            <a:r>
              <a:rPr lang="en-US" sz="2000" b="1" dirty="0">
                <a:latin typeface="Times New Roman"/>
                <a:ea typeface="Times New Roman"/>
                <a:cs typeface="Arial"/>
              </a:rPr>
              <a:t>only be visible to the teacher, not other students, because the entries may be more personal.</a:t>
            </a:r>
            <a:endParaRPr lang="en-US" sz="2000" b="1" dirty="0">
              <a:latin typeface="Calibri"/>
              <a:ea typeface="Calibri"/>
              <a:cs typeface="Arial"/>
            </a:endParaRPr>
          </a:p>
          <a:p>
            <a:pPr>
              <a:spcAft>
                <a:spcPts val="1125"/>
              </a:spcAft>
            </a:pPr>
            <a:r>
              <a:rPr lang="en-US" sz="2000" b="1" dirty="0">
                <a:latin typeface="Times New Roman"/>
                <a:ea typeface="Times New Roman"/>
                <a:cs typeface="Arial"/>
              </a:rPr>
              <a:t>Students can make up the end of a story </a:t>
            </a:r>
            <a:r>
              <a:rPr lang="en-US" sz="2000" b="1" dirty="0" smtClean="0">
                <a:latin typeface="Times New Roman"/>
                <a:ea typeface="Times New Roman"/>
                <a:cs typeface="Arial"/>
              </a:rPr>
              <a:t>that the teacher posts. </a:t>
            </a:r>
            <a:r>
              <a:rPr lang="en-US" sz="2000" b="1" dirty="0">
                <a:latin typeface="Times New Roman"/>
                <a:ea typeface="Times New Roman"/>
                <a:cs typeface="Arial"/>
              </a:rPr>
              <a:t>As they write on the </a:t>
            </a:r>
            <a:r>
              <a:rPr lang="en-US" sz="2000" b="1" dirty="0" err="1">
                <a:latin typeface="Times New Roman"/>
                <a:ea typeface="Times New Roman"/>
                <a:cs typeface="Arial"/>
              </a:rPr>
              <a:t>livetyping</a:t>
            </a:r>
            <a:r>
              <a:rPr lang="en-US" sz="2000" b="1" dirty="0">
                <a:latin typeface="Times New Roman"/>
                <a:ea typeface="Times New Roman"/>
                <a:cs typeface="Arial"/>
              </a:rPr>
              <a:t> platform, everyone can see the story and make comments. In the classroom we choose two of their posts and work on correcting </a:t>
            </a:r>
            <a:r>
              <a:rPr lang="en-US" sz="2000" b="1" dirty="0" smtClean="0">
                <a:latin typeface="Times New Roman"/>
                <a:ea typeface="Times New Roman"/>
                <a:cs typeface="Arial"/>
              </a:rPr>
              <a:t>errors.</a:t>
            </a:r>
            <a:endParaRPr lang="en-US" sz="2000" b="1" dirty="0">
              <a:latin typeface="Calibri"/>
              <a:ea typeface="Calibri"/>
              <a:cs typeface="Arial"/>
            </a:endParaRPr>
          </a:p>
          <a:p>
            <a:pPr>
              <a:spcAft>
                <a:spcPts val="1125"/>
              </a:spcAft>
            </a:pPr>
            <a:r>
              <a:rPr lang="en-US" sz="2000" b="1" dirty="0">
                <a:latin typeface="Times New Roman"/>
                <a:ea typeface="Times New Roman"/>
                <a:cs typeface="Arial"/>
              </a:rPr>
              <a:t>Another option is to ask the students retell a true story using the target language and vocabulary </a:t>
            </a:r>
            <a:r>
              <a:rPr lang="en-US" sz="2000" b="1" dirty="0" smtClean="0">
                <a:latin typeface="Times New Roman"/>
                <a:ea typeface="Times New Roman"/>
                <a:cs typeface="Arial"/>
              </a:rPr>
              <a:t>they </a:t>
            </a:r>
            <a:r>
              <a:rPr lang="en-US" sz="2000" b="1" dirty="0">
                <a:latin typeface="Times New Roman"/>
                <a:ea typeface="Times New Roman"/>
                <a:cs typeface="Arial"/>
              </a:rPr>
              <a:t>have studied in a specific lesson</a:t>
            </a:r>
            <a:r>
              <a:rPr lang="en-US" sz="2000" b="1" dirty="0" smtClean="0">
                <a:latin typeface="Times New Roman"/>
                <a:ea typeface="Times New Roman"/>
                <a:cs typeface="Arial"/>
              </a:rPr>
              <a:t>.</a:t>
            </a:r>
            <a:endParaRPr lang="en-US" sz="2000" b="1" dirty="0">
              <a:effectLst/>
              <a:latin typeface="Calibri"/>
              <a:ea typeface="Calibri"/>
              <a:cs typeface="Arial"/>
            </a:endParaRPr>
          </a:p>
        </p:txBody>
      </p:sp>
    </p:spTree>
    <p:extLst>
      <p:ext uri="{BB962C8B-B14F-4D97-AF65-F5344CB8AC3E}">
        <p14:creationId xmlns:p14="http://schemas.microsoft.com/office/powerpoint/2010/main" val="13223531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1219200" y="1828800"/>
            <a:ext cx="12039600" cy="1810752"/>
          </a:xfrm>
          <a:prstGeom prst="rect">
            <a:avLst/>
          </a:prstGeom>
        </p:spPr>
        <p:txBody>
          <a:bodyPr wrap="square">
            <a:spAutoFit/>
          </a:bodyPr>
          <a:lstStyle/>
          <a:p>
            <a:pPr>
              <a:lnSpc>
                <a:spcPts val="1800"/>
              </a:lnSpc>
              <a:spcAft>
                <a:spcPts val="1125"/>
              </a:spcAft>
            </a:pP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r>
              <a:rPr lang="en-US" sz="2400" b="1" dirty="0" smtClean="0">
                <a:solidFill>
                  <a:srgbClr val="FF0000"/>
                </a:solidFill>
                <a:latin typeface="Times New Roman"/>
                <a:cs typeface="Arial"/>
              </a:rPr>
              <a:t>3</a:t>
            </a:r>
            <a:r>
              <a:rPr lang="en-US" sz="2400" b="1" dirty="0" smtClean="0">
                <a:solidFill>
                  <a:srgbClr val="FF0000"/>
                </a:solidFill>
                <a:latin typeface="Times New Roman"/>
                <a:ea typeface="Times New Roman"/>
                <a:cs typeface="Arial"/>
              </a:rPr>
              <a:t>.</a:t>
            </a:r>
            <a:r>
              <a:rPr lang="en-US" sz="2400" b="1" dirty="0">
                <a:solidFill>
                  <a:srgbClr val="FF0000"/>
                </a:solidFill>
                <a:latin typeface="Times New Roman"/>
                <a:ea typeface="Times New Roman"/>
                <a:cs typeface="Arial"/>
              </a:rPr>
              <a:t> Co-operative </a:t>
            </a:r>
            <a:r>
              <a:rPr lang="en-US" sz="2400" b="1" dirty="0" smtClean="0">
                <a:solidFill>
                  <a:srgbClr val="FF0000"/>
                </a:solidFill>
                <a:latin typeface="Times New Roman"/>
                <a:ea typeface="Times New Roman"/>
                <a:cs typeface="Arial"/>
              </a:rPr>
              <a:t>writing:</a:t>
            </a:r>
          </a:p>
          <a:p>
            <a:pPr>
              <a:lnSpc>
                <a:spcPts val="1800"/>
              </a:lnSpc>
              <a:spcAft>
                <a:spcPts val="1125"/>
              </a:spcAft>
            </a:pPr>
            <a:endParaRPr lang="en-US" sz="2000" b="1" dirty="0">
              <a:solidFill>
                <a:srgbClr val="FF0000"/>
              </a:solidFill>
              <a:latin typeface="Calibri"/>
              <a:ea typeface="Calibri"/>
              <a:cs typeface="Arial"/>
            </a:endParaRPr>
          </a:p>
          <a:p>
            <a:pPr>
              <a:lnSpc>
                <a:spcPts val="1800"/>
              </a:lnSpc>
              <a:spcAft>
                <a:spcPts val="1125"/>
              </a:spcAft>
            </a:pPr>
            <a:r>
              <a:rPr lang="en-US" sz="2400" dirty="0" smtClean="0">
                <a:latin typeface="Times New Roman"/>
                <a:ea typeface="Times New Roman"/>
                <a:cs typeface="Arial"/>
              </a:rPr>
              <a:t>Students can write about familiar topics such as </a:t>
            </a:r>
            <a:r>
              <a:rPr lang="en-US" sz="2400" dirty="0">
                <a:latin typeface="Times New Roman"/>
                <a:ea typeface="Times New Roman"/>
                <a:cs typeface="Arial"/>
              </a:rPr>
              <a:t>their </a:t>
            </a:r>
            <a:r>
              <a:rPr lang="en-US" sz="2400" b="1" dirty="0">
                <a:solidFill>
                  <a:srgbClr val="0000FF"/>
                </a:solidFill>
                <a:latin typeface="Times New Roman"/>
                <a:ea typeface="Times New Roman"/>
                <a:cs typeface="Arial"/>
              </a:rPr>
              <a:t>likes and </a:t>
            </a:r>
            <a:r>
              <a:rPr lang="en-US" sz="2400" b="1" dirty="0" smtClean="0">
                <a:solidFill>
                  <a:srgbClr val="0000FF"/>
                </a:solidFill>
                <a:latin typeface="Times New Roman"/>
                <a:ea typeface="Times New Roman"/>
                <a:cs typeface="Arial"/>
              </a:rPr>
              <a:t>dislikes </a:t>
            </a:r>
            <a:r>
              <a:rPr lang="en-US" sz="2400" dirty="0" smtClean="0">
                <a:latin typeface="Times New Roman"/>
                <a:ea typeface="Times New Roman"/>
                <a:cs typeface="Arial"/>
              </a:rPr>
              <a:t>in group</a:t>
            </a:r>
            <a:r>
              <a:rPr lang="en-US" sz="600" dirty="0" smtClean="0">
                <a:latin typeface="Times New Roman"/>
                <a:ea typeface="Times New Roman"/>
                <a:cs typeface="Arial"/>
              </a:rPr>
              <a:t> </a:t>
            </a:r>
            <a:r>
              <a:rPr lang="en-US" sz="2400" dirty="0" smtClean="0">
                <a:latin typeface="Times New Roman"/>
                <a:ea typeface="Times New Roman"/>
                <a:cs typeface="Arial"/>
              </a:rPr>
              <a:t>.</a:t>
            </a:r>
          </a:p>
          <a:p>
            <a:pPr>
              <a:lnSpc>
                <a:spcPts val="1800"/>
              </a:lnSpc>
              <a:spcAft>
                <a:spcPts val="1125"/>
              </a:spcAft>
            </a:pPr>
            <a:r>
              <a:rPr lang="en-US" sz="2400" dirty="0" smtClean="0">
                <a:latin typeface="Times New Roman"/>
                <a:ea typeface="Times New Roman"/>
                <a:cs typeface="Arial"/>
              </a:rPr>
              <a:t> </a:t>
            </a:r>
            <a:r>
              <a:rPr lang="en-US" sz="2400" dirty="0">
                <a:latin typeface="Times New Roman"/>
                <a:ea typeface="Times New Roman"/>
                <a:cs typeface="Arial"/>
              </a:rPr>
              <a:t>It’s a very </a:t>
            </a:r>
            <a:r>
              <a:rPr lang="en-US" sz="2400" dirty="0" smtClean="0">
                <a:latin typeface="Times New Roman"/>
                <a:ea typeface="Times New Roman"/>
                <a:cs typeface="Arial"/>
              </a:rPr>
              <a:t>rich technique </a:t>
            </a:r>
            <a:r>
              <a:rPr lang="en-US" sz="2400" dirty="0">
                <a:latin typeface="Times New Roman"/>
                <a:ea typeface="Times New Roman"/>
                <a:cs typeface="Arial"/>
              </a:rPr>
              <a:t>as the writing can be done co-operatively in class, and </a:t>
            </a:r>
            <a:endParaRPr lang="en-US" sz="2400" dirty="0" smtClean="0">
              <a:latin typeface="Times New Roman"/>
              <a:ea typeface="Times New Roman"/>
              <a:cs typeface="Arial"/>
            </a:endParaRPr>
          </a:p>
          <a:p>
            <a:pPr>
              <a:lnSpc>
                <a:spcPts val="1800"/>
              </a:lnSpc>
              <a:spcAft>
                <a:spcPts val="1125"/>
              </a:spcAft>
            </a:pPr>
            <a:r>
              <a:rPr lang="en-US" sz="2400" dirty="0" smtClean="0">
                <a:latin typeface="Times New Roman"/>
                <a:ea typeface="Times New Roman"/>
                <a:cs typeface="Arial"/>
              </a:rPr>
              <a:t>the </a:t>
            </a:r>
            <a:r>
              <a:rPr lang="en-US" sz="2400" dirty="0">
                <a:latin typeface="Times New Roman"/>
                <a:ea typeface="Times New Roman"/>
                <a:cs typeface="Arial"/>
              </a:rPr>
              <a:t>students can also edit their work at home.</a:t>
            </a:r>
            <a:endParaRPr lang="en-US" sz="2000" dirty="0">
              <a:effectLst/>
              <a:latin typeface="Calibri"/>
              <a:ea typeface="Calibri"/>
              <a:cs typeface="Arial"/>
            </a:endParaRPr>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14</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83447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arn(inVertic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barn(inVertical)">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barn(inVertical)">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15</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219200" y="2158140"/>
            <a:ext cx="10591800" cy="3788217"/>
          </a:xfrm>
          <a:prstGeom prst="rect">
            <a:avLst/>
          </a:prstGeom>
        </p:spPr>
        <p:txBody>
          <a:bodyPr wrap="square">
            <a:spAutoFit/>
          </a:bodyPr>
          <a:lstStyle/>
          <a:p>
            <a:pPr>
              <a:lnSpc>
                <a:spcPts val="1800"/>
              </a:lnSpc>
              <a:spcAft>
                <a:spcPts val="1125"/>
              </a:spcAft>
            </a:pPr>
            <a:r>
              <a:rPr lang="en-US" sz="2400" b="1" dirty="0" smtClean="0">
                <a:solidFill>
                  <a:srgbClr val="FF0000"/>
                </a:solidFill>
                <a:latin typeface="Times New Roman"/>
                <a:ea typeface="Times New Roman"/>
                <a:cs typeface="Arial"/>
              </a:rPr>
              <a:t>4.</a:t>
            </a:r>
            <a:r>
              <a:rPr lang="en-US" sz="2400" b="1" dirty="0">
                <a:solidFill>
                  <a:srgbClr val="FF0000"/>
                </a:solidFill>
                <a:latin typeface="Times New Roman"/>
                <a:ea typeface="Times New Roman"/>
                <a:cs typeface="Arial"/>
              </a:rPr>
              <a:t> </a:t>
            </a:r>
            <a:r>
              <a:rPr lang="en-US" sz="2400" b="1" dirty="0" smtClean="0">
                <a:solidFill>
                  <a:srgbClr val="FF0000"/>
                </a:solidFill>
                <a:latin typeface="Times New Roman"/>
                <a:ea typeface="Times New Roman"/>
                <a:cs typeface="Arial"/>
              </a:rPr>
              <a:t>Cartoons:</a:t>
            </a:r>
            <a:endParaRPr lang="en-US" sz="2400" b="1" dirty="0">
              <a:solidFill>
                <a:srgbClr val="FF0000"/>
              </a:solidFill>
              <a:latin typeface="Calibri"/>
              <a:ea typeface="Calibri"/>
              <a:cs typeface="Arial"/>
            </a:endParaRPr>
          </a:p>
          <a:p>
            <a:pPr>
              <a:lnSpc>
                <a:spcPct val="150000"/>
              </a:lnSpc>
              <a:spcAft>
                <a:spcPts val="1125"/>
              </a:spcAft>
            </a:pPr>
            <a:r>
              <a:rPr lang="en-US" sz="2400" dirty="0">
                <a:latin typeface="Times New Roman"/>
                <a:ea typeface="Times New Roman"/>
                <a:cs typeface="Arial"/>
              </a:rPr>
              <a:t>Another technique </a:t>
            </a:r>
            <a:r>
              <a:rPr lang="en-US" sz="2400" dirty="0" smtClean="0">
                <a:latin typeface="Times New Roman"/>
                <a:ea typeface="Times New Roman"/>
                <a:cs typeface="Arial"/>
              </a:rPr>
              <a:t>you can try  </a:t>
            </a:r>
            <a:r>
              <a:rPr lang="en-US" sz="2400" dirty="0">
                <a:latin typeface="Times New Roman"/>
                <a:ea typeface="Times New Roman"/>
                <a:cs typeface="Arial"/>
              </a:rPr>
              <a:t>with </a:t>
            </a:r>
            <a:r>
              <a:rPr lang="en-US" sz="2400" dirty="0" smtClean="0">
                <a:latin typeface="Times New Roman"/>
                <a:ea typeface="Times New Roman"/>
                <a:cs typeface="Arial"/>
              </a:rPr>
              <a:t>your </a:t>
            </a:r>
            <a:r>
              <a:rPr lang="en-US" sz="2400" dirty="0">
                <a:latin typeface="Times New Roman"/>
                <a:ea typeface="Times New Roman"/>
                <a:cs typeface="Arial"/>
              </a:rPr>
              <a:t>ten- to 12-year-old students is to create a </a:t>
            </a:r>
            <a:r>
              <a:rPr lang="en-US" sz="2400" dirty="0" smtClean="0">
                <a:latin typeface="Times New Roman"/>
                <a:ea typeface="Times New Roman"/>
                <a:cs typeface="Arial"/>
              </a:rPr>
              <a:t>cartoon. First</a:t>
            </a:r>
            <a:r>
              <a:rPr lang="en-US" sz="2400" dirty="0">
                <a:latin typeface="Times New Roman"/>
                <a:ea typeface="Times New Roman"/>
                <a:cs typeface="Arial"/>
              </a:rPr>
              <a:t>, </a:t>
            </a:r>
            <a:r>
              <a:rPr lang="en-US" sz="2400" dirty="0" smtClean="0">
                <a:latin typeface="Times New Roman"/>
                <a:ea typeface="Times New Roman"/>
                <a:cs typeface="Arial"/>
              </a:rPr>
              <a:t>you show  students </a:t>
            </a:r>
            <a:r>
              <a:rPr lang="en-US" sz="2400" dirty="0">
                <a:latin typeface="Times New Roman"/>
                <a:ea typeface="Times New Roman"/>
                <a:cs typeface="Arial"/>
              </a:rPr>
              <a:t>a cartoon on </a:t>
            </a:r>
            <a:r>
              <a:rPr lang="en-US" sz="2400" dirty="0" smtClean="0">
                <a:latin typeface="Times New Roman"/>
                <a:ea typeface="Times New Roman"/>
                <a:cs typeface="Arial"/>
              </a:rPr>
              <a:t>the </a:t>
            </a:r>
            <a:r>
              <a:rPr lang="en-US" sz="2400" dirty="0">
                <a:latin typeface="Times New Roman"/>
                <a:ea typeface="Times New Roman"/>
                <a:cs typeface="Arial"/>
              </a:rPr>
              <a:t>white board </a:t>
            </a:r>
            <a:r>
              <a:rPr lang="en-US" sz="2400" dirty="0" smtClean="0">
                <a:latin typeface="Times New Roman"/>
                <a:ea typeface="Times New Roman"/>
                <a:cs typeface="Arial"/>
              </a:rPr>
              <a:t>using </a:t>
            </a:r>
            <a:r>
              <a:rPr lang="en-US" sz="2400" dirty="0" err="1" smtClean="0">
                <a:latin typeface="Times New Roman"/>
                <a:ea typeface="Times New Roman"/>
                <a:cs typeface="Arial"/>
              </a:rPr>
              <a:t>datashow</a:t>
            </a:r>
            <a:r>
              <a:rPr lang="en-US" sz="2400" dirty="0" smtClean="0">
                <a:latin typeface="Times New Roman"/>
                <a:ea typeface="Times New Roman"/>
                <a:cs typeface="Arial"/>
              </a:rPr>
              <a:t> with </a:t>
            </a:r>
            <a:r>
              <a:rPr lang="en-US" sz="2400" dirty="0">
                <a:latin typeface="Times New Roman"/>
                <a:ea typeface="Times New Roman"/>
                <a:cs typeface="Arial"/>
              </a:rPr>
              <a:t>speech bubbles and no words. Then </a:t>
            </a:r>
            <a:r>
              <a:rPr lang="en-US" sz="2400" dirty="0" smtClean="0">
                <a:latin typeface="Times New Roman"/>
                <a:ea typeface="Times New Roman"/>
                <a:cs typeface="Arial"/>
              </a:rPr>
              <a:t>you print </a:t>
            </a:r>
            <a:r>
              <a:rPr lang="en-US" sz="2400" dirty="0">
                <a:latin typeface="Times New Roman"/>
                <a:ea typeface="Times New Roman"/>
                <a:cs typeface="Arial"/>
              </a:rPr>
              <a:t>out the cartoon, gave copies to the children, and </a:t>
            </a:r>
            <a:r>
              <a:rPr lang="en-US" sz="2400" dirty="0" smtClean="0">
                <a:latin typeface="Times New Roman"/>
                <a:ea typeface="Times New Roman"/>
                <a:cs typeface="Arial"/>
              </a:rPr>
              <a:t>ask </a:t>
            </a:r>
            <a:r>
              <a:rPr lang="en-US" sz="2400" dirty="0">
                <a:latin typeface="Times New Roman"/>
                <a:ea typeface="Times New Roman"/>
                <a:cs typeface="Arial"/>
              </a:rPr>
              <a:t>them to create speeches for the cartoon characters using new vocabulary. As a follow-up activity, the students </a:t>
            </a:r>
            <a:r>
              <a:rPr lang="en-US" sz="2400" dirty="0" smtClean="0">
                <a:latin typeface="Times New Roman"/>
                <a:ea typeface="Times New Roman"/>
                <a:cs typeface="Arial"/>
              </a:rPr>
              <a:t>write </a:t>
            </a:r>
            <a:r>
              <a:rPr lang="en-US" sz="2400" dirty="0">
                <a:latin typeface="Times New Roman"/>
                <a:ea typeface="Times New Roman"/>
                <a:cs typeface="Arial"/>
              </a:rPr>
              <a:t>stories about the characters and </a:t>
            </a:r>
            <a:r>
              <a:rPr lang="en-US" sz="2400" dirty="0" smtClean="0">
                <a:latin typeface="Times New Roman"/>
                <a:ea typeface="Times New Roman"/>
                <a:cs typeface="Arial"/>
              </a:rPr>
              <a:t>share them </a:t>
            </a:r>
            <a:r>
              <a:rPr lang="en-US" sz="2400" dirty="0">
                <a:latin typeface="Times New Roman"/>
                <a:ea typeface="Times New Roman"/>
                <a:cs typeface="Arial"/>
              </a:rPr>
              <a:t>with the group.</a:t>
            </a:r>
            <a:r>
              <a:rPr lang="en-US" sz="2000" dirty="0">
                <a:latin typeface="Times New Roman"/>
                <a:ea typeface="Times New Roman"/>
                <a:cs typeface="Arial"/>
              </a:rPr>
              <a:t> </a:t>
            </a:r>
            <a:endParaRPr lang="en-US" sz="2000" dirty="0">
              <a:effectLst/>
              <a:latin typeface="Calibri"/>
              <a:ea typeface="Calibri"/>
              <a:cs typeface="Arial"/>
            </a:endParaRPr>
          </a:p>
        </p:txBody>
      </p:sp>
    </p:spTree>
    <p:extLst>
      <p:ext uri="{BB962C8B-B14F-4D97-AF65-F5344CB8AC3E}">
        <p14:creationId xmlns:p14="http://schemas.microsoft.com/office/powerpoint/2010/main" val="21183447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16</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234858" y="609600"/>
            <a:ext cx="10591800" cy="5965736"/>
          </a:xfrm>
          <a:prstGeom prst="rect">
            <a:avLst/>
          </a:prstGeom>
        </p:spPr>
        <p:txBody>
          <a:bodyPr wrap="square">
            <a:spAutoFit/>
          </a:bodyPr>
          <a:lstStyle/>
          <a:p>
            <a:pPr>
              <a:lnSpc>
                <a:spcPts val="1800"/>
              </a:lnSpc>
              <a:spcAft>
                <a:spcPts val="1125"/>
              </a:spcAft>
            </a:pPr>
            <a:r>
              <a:rPr lang="en-US" sz="2000" b="1" dirty="0">
                <a:solidFill>
                  <a:srgbClr val="FF0000"/>
                </a:solidFill>
                <a:latin typeface="Times New Roman"/>
                <a:ea typeface="Times New Roman"/>
                <a:cs typeface="Arial"/>
              </a:rPr>
              <a:t>5</a:t>
            </a:r>
            <a:r>
              <a:rPr lang="en-US" sz="2000" b="1" dirty="0" smtClean="0">
                <a:solidFill>
                  <a:srgbClr val="FF0000"/>
                </a:solidFill>
                <a:latin typeface="Times New Roman"/>
                <a:ea typeface="Times New Roman"/>
                <a:cs typeface="Arial"/>
              </a:rPr>
              <a:t>.</a:t>
            </a:r>
            <a:r>
              <a:rPr lang="en-US" sz="2000" b="1" dirty="0">
                <a:solidFill>
                  <a:srgbClr val="FF0000"/>
                </a:solidFill>
                <a:latin typeface="Times New Roman"/>
                <a:ea typeface="Times New Roman"/>
                <a:cs typeface="Arial"/>
              </a:rPr>
              <a:t> </a:t>
            </a:r>
            <a:r>
              <a:rPr lang="en-US" sz="2000" b="1" dirty="0" smtClean="0">
                <a:solidFill>
                  <a:srgbClr val="FF0000"/>
                </a:solidFill>
                <a:latin typeface="Times New Roman"/>
                <a:ea typeface="Times New Roman"/>
                <a:cs typeface="Arial"/>
              </a:rPr>
              <a:t>Book projects:</a:t>
            </a:r>
            <a:endParaRPr lang="en-US" sz="2000" b="1" dirty="0">
              <a:solidFill>
                <a:srgbClr val="FF0000"/>
              </a:solidFill>
              <a:latin typeface="Calibri"/>
              <a:ea typeface="Calibri"/>
              <a:cs typeface="Arial"/>
            </a:endParaRPr>
          </a:p>
          <a:p>
            <a:pPr>
              <a:spcAft>
                <a:spcPts val="1125"/>
              </a:spcAft>
            </a:pPr>
            <a:r>
              <a:rPr lang="en-US" sz="2000" dirty="0">
                <a:latin typeface="Times New Roman"/>
                <a:ea typeface="Times New Roman"/>
                <a:cs typeface="Arial"/>
              </a:rPr>
              <a:t>Here’s </a:t>
            </a:r>
            <a:r>
              <a:rPr lang="en-US" sz="2000" dirty="0" smtClean="0">
                <a:latin typeface="Times New Roman"/>
                <a:ea typeface="Times New Roman"/>
                <a:cs typeface="Arial"/>
              </a:rPr>
              <a:t>an </a:t>
            </a:r>
            <a:r>
              <a:rPr lang="en-US" sz="2000" dirty="0">
                <a:latin typeface="Times New Roman"/>
                <a:ea typeface="Times New Roman"/>
                <a:cs typeface="Arial"/>
              </a:rPr>
              <a:t>exciting book project, in which students become authors.</a:t>
            </a:r>
            <a:endParaRPr lang="en-US" sz="2000" dirty="0">
              <a:latin typeface="Calibri"/>
              <a:ea typeface="Calibri"/>
              <a:cs typeface="Arial"/>
            </a:endParaRPr>
          </a:p>
          <a:p>
            <a:pPr>
              <a:spcAft>
                <a:spcPts val="1125"/>
              </a:spcAft>
            </a:pPr>
            <a:r>
              <a:rPr lang="en-US" sz="2000" dirty="0">
                <a:latin typeface="Times New Roman"/>
                <a:ea typeface="Times New Roman"/>
                <a:cs typeface="Arial"/>
              </a:rPr>
              <a:t>In a lesson about ‘best friends’, ten- and 11-year-olds write a book called ‘Best friends come in all shapes and sizes’. Before starting, the children learn ways to describe people, such as ‘She’s got blue eyes and dark hair’. They also learn vocabulary on </a:t>
            </a:r>
            <a:r>
              <a:rPr lang="en-US" sz="2000" dirty="0" err="1">
                <a:latin typeface="Times New Roman"/>
                <a:ea typeface="Times New Roman"/>
                <a:cs typeface="Arial"/>
              </a:rPr>
              <a:t>favourite</a:t>
            </a:r>
            <a:r>
              <a:rPr lang="en-US" sz="2000" dirty="0">
                <a:latin typeface="Times New Roman"/>
                <a:ea typeface="Times New Roman"/>
                <a:cs typeface="Arial"/>
              </a:rPr>
              <a:t> toys, likes and dislikes, and pets. For example: ‘She likes… she doesn’t like…’, ‘Her </a:t>
            </a:r>
            <a:r>
              <a:rPr lang="en-US" sz="2000" dirty="0" err="1">
                <a:latin typeface="Times New Roman"/>
                <a:ea typeface="Times New Roman"/>
                <a:cs typeface="Arial"/>
              </a:rPr>
              <a:t>favourite</a:t>
            </a:r>
            <a:r>
              <a:rPr lang="en-US" sz="2000" dirty="0">
                <a:latin typeface="Times New Roman"/>
                <a:ea typeface="Times New Roman"/>
                <a:cs typeface="Arial"/>
              </a:rPr>
              <a:t> toy is a/ an…’, ‘She’s got a pet…’, ‘Her pet’s name is…’, ‘It’s a dog/cat…’.</a:t>
            </a:r>
            <a:endParaRPr lang="en-US" sz="2000" dirty="0">
              <a:latin typeface="Calibri"/>
              <a:ea typeface="Calibri"/>
              <a:cs typeface="Arial"/>
            </a:endParaRPr>
          </a:p>
          <a:p>
            <a:pPr>
              <a:spcAft>
                <a:spcPts val="1125"/>
              </a:spcAft>
            </a:pPr>
            <a:r>
              <a:rPr lang="en-US" sz="2000" dirty="0">
                <a:latin typeface="Times New Roman"/>
                <a:ea typeface="Times New Roman"/>
                <a:cs typeface="Arial"/>
              </a:rPr>
              <a:t>After several lessons working on the above structures</a:t>
            </a:r>
            <a:r>
              <a:rPr lang="en-US" sz="2000" dirty="0" smtClean="0">
                <a:latin typeface="Times New Roman"/>
                <a:ea typeface="Times New Roman"/>
                <a:cs typeface="Arial"/>
              </a:rPr>
              <a:t>, </a:t>
            </a:r>
            <a:r>
              <a:rPr lang="en-US" sz="2000" dirty="0">
                <a:latin typeface="Times New Roman"/>
                <a:ea typeface="Times New Roman"/>
                <a:cs typeface="Arial"/>
              </a:rPr>
              <a:t>each child writes a little bit about their best friend such as, ‘My best friend is </a:t>
            </a:r>
            <a:r>
              <a:rPr lang="en-US" sz="2000" dirty="0" smtClean="0">
                <a:latin typeface="Times New Roman"/>
                <a:ea typeface="Times New Roman"/>
                <a:cs typeface="Arial"/>
              </a:rPr>
              <a:t>Alia. </a:t>
            </a:r>
            <a:r>
              <a:rPr lang="en-US" sz="2000" dirty="0">
                <a:latin typeface="Times New Roman"/>
                <a:ea typeface="Times New Roman"/>
                <a:cs typeface="Arial"/>
              </a:rPr>
              <a:t>She’s 11 years old. She’s tall. She’s got dark straight hair and brown eyes. She’s got a pet, a dog called </a:t>
            </a:r>
            <a:r>
              <a:rPr lang="en-US" sz="2000" dirty="0" err="1">
                <a:latin typeface="Times New Roman"/>
                <a:ea typeface="Times New Roman"/>
                <a:cs typeface="Arial"/>
              </a:rPr>
              <a:t>Simba</a:t>
            </a:r>
            <a:r>
              <a:rPr lang="en-US" sz="2000" dirty="0">
                <a:latin typeface="Times New Roman"/>
                <a:ea typeface="Times New Roman"/>
                <a:cs typeface="Arial"/>
              </a:rPr>
              <a:t>. Her </a:t>
            </a:r>
            <a:r>
              <a:rPr lang="en-US" sz="2000" dirty="0" err="1">
                <a:latin typeface="Times New Roman"/>
                <a:ea typeface="Times New Roman"/>
                <a:cs typeface="Arial"/>
              </a:rPr>
              <a:t>favourite</a:t>
            </a:r>
            <a:r>
              <a:rPr lang="en-US" sz="2000" dirty="0">
                <a:latin typeface="Times New Roman"/>
                <a:ea typeface="Times New Roman"/>
                <a:cs typeface="Arial"/>
              </a:rPr>
              <a:t> toy is a video game. She’s got a bike but she hasn’t got an </a:t>
            </a:r>
            <a:r>
              <a:rPr lang="en-US" sz="2000" dirty="0" err="1">
                <a:latin typeface="Times New Roman"/>
                <a:ea typeface="Times New Roman"/>
                <a:cs typeface="Arial"/>
              </a:rPr>
              <a:t>iPad</a:t>
            </a:r>
            <a:r>
              <a:rPr lang="en-US" sz="2000" dirty="0">
                <a:latin typeface="Times New Roman"/>
                <a:ea typeface="Times New Roman"/>
                <a:cs typeface="Arial"/>
              </a:rPr>
              <a:t>. She likes </a:t>
            </a:r>
            <a:r>
              <a:rPr lang="en-US" sz="2000" dirty="0" smtClean="0">
                <a:latin typeface="Times New Roman"/>
                <a:ea typeface="Times New Roman"/>
                <a:cs typeface="Arial"/>
              </a:rPr>
              <a:t>handball </a:t>
            </a:r>
            <a:r>
              <a:rPr lang="en-US" sz="2000" dirty="0">
                <a:latin typeface="Times New Roman"/>
                <a:ea typeface="Times New Roman"/>
                <a:cs typeface="Arial"/>
              </a:rPr>
              <a:t>but she doesn’t like swimming. I love my best friend’. </a:t>
            </a:r>
            <a:r>
              <a:rPr lang="en-US" sz="2000" dirty="0" smtClean="0">
                <a:latin typeface="Times New Roman"/>
                <a:ea typeface="Times New Roman"/>
                <a:cs typeface="Arial"/>
              </a:rPr>
              <a:t>Students share their writings to be corrected and exchange opinions. The teacher, then, </a:t>
            </a:r>
            <a:r>
              <a:rPr lang="en-US" sz="2000" dirty="0">
                <a:latin typeface="Times New Roman"/>
                <a:ea typeface="Times New Roman"/>
                <a:cs typeface="Arial"/>
              </a:rPr>
              <a:t>collects </a:t>
            </a:r>
            <a:r>
              <a:rPr lang="en-US" sz="2000" dirty="0" smtClean="0">
                <a:latin typeface="Times New Roman"/>
                <a:ea typeface="Times New Roman"/>
                <a:cs typeface="Arial"/>
              </a:rPr>
              <a:t> students’ writings </a:t>
            </a:r>
            <a:r>
              <a:rPr lang="en-US" sz="2000" dirty="0">
                <a:latin typeface="Times New Roman"/>
                <a:ea typeface="Times New Roman"/>
                <a:cs typeface="Arial"/>
              </a:rPr>
              <a:t>and corrects all the mistakes. Next, all the texts are typed and sent to a professional printing office to make a real book. If this is not possible, it can still be done beautifully by hand. On a set day, parents, families and friends come to the book launch, where the young writers autograph their book and take pictures.</a:t>
            </a:r>
            <a:endParaRPr lang="en-US" sz="2000" dirty="0">
              <a:latin typeface="Calibri"/>
              <a:ea typeface="Calibri"/>
              <a:cs typeface="Arial"/>
            </a:endParaRPr>
          </a:p>
          <a:p>
            <a:pPr>
              <a:lnSpc>
                <a:spcPct val="150000"/>
              </a:lnSpc>
              <a:spcAft>
                <a:spcPts val="1125"/>
              </a:spcAft>
            </a:pPr>
            <a:r>
              <a:rPr lang="en-US" sz="2000" dirty="0">
                <a:solidFill>
                  <a:srgbClr val="465562"/>
                </a:solidFill>
                <a:latin typeface="Times New Roman"/>
                <a:ea typeface="Times New Roman"/>
                <a:cs typeface="Arial"/>
              </a:rPr>
              <a:t> </a:t>
            </a:r>
            <a:endParaRPr lang="en-US" sz="2000" dirty="0">
              <a:solidFill>
                <a:srgbClr val="465562"/>
              </a:solidFill>
              <a:latin typeface="Calibri"/>
              <a:ea typeface="Calibri"/>
              <a:cs typeface="Arial"/>
            </a:endParaRPr>
          </a:p>
        </p:txBody>
      </p:sp>
    </p:spTree>
    <p:extLst>
      <p:ext uri="{BB962C8B-B14F-4D97-AF65-F5344CB8AC3E}">
        <p14:creationId xmlns:p14="http://schemas.microsoft.com/office/powerpoint/2010/main" val="2134054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17</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1295400" y="3886200"/>
            <a:ext cx="99060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nSpc>
                <a:spcPts val="1800"/>
              </a:lnSpc>
              <a:spcBef>
                <a:spcPts val="1800"/>
              </a:spcBef>
              <a:spcAft>
                <a:spcPts val="1800"/>
              </a:spcAft>
            </a:pPr>
            <a:r>
              <a:rPr lang="en-US" sz="3600" dirty="0" smtClean="0">
                <a:effectLst/>
                <a:latin typeface="british_council"/>
                <a:ea typeface="Times New Roman"/>
                <a:cs typeface="Times New Roman"/>
              </a:rPr>
              <a:t>Task 2: </a:t>
            </a:r>
          </a:p>
          <a:p>
            <a:pPr>
              <a:lnSpc>
                <a:spcPts val="1800"/>
              </a:lnSpc>
              <a:spcBef>
                <a:spcPts val="1800"/>
              </a:spcBef>
              <a:spcAft>
                <a:spcPts val="1800"/>
              </a:spcAft>
            </a:pPr>
            <a:r>
              <a:rPr lang="en-US" sz="3600" dirty="0" smtClean="0">
                <a:effectLst/>
                <a:latin typeface="british_council"/>
                <a:ea typeface="Times New Roman"/>
                <a:cs typeface="Times New Roman"/>
              </a:rPr>
              <a:t>Based on your experience, what are the </a:t>
            </a:r>
          </a:p>
          <a:p>
            <a:pPr>
              <a:lnSpc>
                <a:spcPts val="1800"/>
              </a:lnSpc>
              <a:spcBef>
                <a:spcPts val="1800"/>
              </a:spcBef>
              <a:spcAft>
                <a:spcPts val="1800"/>
              </a:spcAft>
            </a:pPr>
            <a:r>
              <a:rPr lang="en-US" sz="3600" dirty="0" smtClean="0">
                <a:effectLst/>
                <a:latin typeface="british_council"/>
                <a:ea typeface="Times New Roman"/>
                <a:cs typeface="Times New Roman"/>
              </a:rPr>
              <a:t>steps you follow when teaching writing? </a:t>
            </a:r>
            <a:endParaRPr lang="en-US" sz="3200" dirty="0">
              <a:effectLst/>
              <a:latin typeface="Calibri"/>
              <a:ea typeface="Calibri"/>
              <a:cs typeface="Arial"/>
            </a:endParaRPr>
          </a:p>
        </p:txBody>
      </p:sp>
    </p:spTree>
    <p:extLst>
      <p:ext uri="{BB962C8B-B14F-4D97-AF65-F5344CB8AC3E}">
        <p14:creationId xmlns:p14="http://schemas.microsoft.com/office/powerpoint/2010/main" val="414601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7520" y="1644547"/>
            <a:ext cx="9759953" cy="6355586"/>
          </a:xfrm>
          <a:prstGeom prst="rect">
            <a:avLst/>
          </a:prstGeom>
        </p:spPr>
        <p:txBody>
          <a:bodyPr wrap="square">
            <a:spAutoFit/>
          </a:bodyPr>
          <a:lstStyle/>
          <a:p>
            <a:pPr>
              <a:lnSpc>
                <a:spcPts val="1800"/>
              </a:lnSpc>
              <a:spcBef>
                <a:spcPts val="1800"/>
              </a:spcBef>
              <a:spcAft>
                <a:spcPts val="1800"/>
              </a:spcAft>
            </a:pPr>
            <a:r>
              <a:rPr lang="en-US" sz="2800" b="1" dirty="0" smtClean="0">
                <a:latin typeface="british_council"/>
                <a:ea typeface="Times New Roman"/>
                <a:cs typeface="Times New Roman"/>
              </a:rPr>
              <a:t>Writing </a:t>
            </a:r>
            <a:r>
              <a:rPr lang="en-US" sz="2800" b="1" dirty="0">
                <a:latin typeface="british_council"/>
                <a:ea typeface="Times New Roman"/>
                <a:cs typeface="Times New Roman"/>
              </a:rPr>
              <a:t>as a process involves</a:t>
            </a:r>
            <a:r>
              <a:rPr lang="en-US" sz="2800" b="1" dirty="0" smtClean="0">
                <a:latin typeface="british_council"/>
                <a:ea typeface="Times New Roman"/>
                <a:cs typeface="Times New Roman"/>
              </a:rPr>
              <a:t>:</a:t>
            </a:r>
          </a:p>
          <a:p>
            <a:pPr marL="342900" lvl="0" indent="-342900">
              <a:lnSpc>
                <a:spcPct val="150000"/>
              </a:lnSpc>
              <a:spcAft>
                <a:spcPts val="1000"/>
              </a:spcAft>
              <a:buSzPts val="1000"/>
              <a:buFont typeface="Symbol"/>
              <a:buChar char=""/>
              <a:tabLst>
                <a:tab pos="457200" algn="l"/>
              </a:tabLst>
            </a:pPr>
            <a:r>
              <a:rPr lang="en-US" sz="2400" dirty="0">
                <a:latin typeface="british_council"/>
                <a:ea typeface="Times New Roman"/>
                <a:cs typeface="Times New Roman"/>
              </a:rPr>
              <a:t>Thought-showering or ‘brainstorming’ notes, ideas, words and phrases about a </a:t>
            </a:r>
            <a:r>
              <a:rPr lang="en-US" sz="2400" dirty="0" smtClean="0">
                <a:latin typeface="british_council"/>
                <a:ea typeface="Times New Roman"/>
                <a:cs typeface="Times New Roman"/>
              </a:rPr>
              <a:t>topic.</a:t>
            </a:r>
            <a:endParaRPr lang="en-US" sz="2000" dirty="0">
              <a:latin typeface="Calibri"/>
              <a:ea typeface="Calibri"/>
              <a:cs typeface="Arial"/>
            </a:endParaRPr>
          </a:p>
          <a:p>
            <a:pPr marL="342900" lvl="0" indent="-342900">
              <a:lnSpc>
                <a:spcPct val="150000"/>
              </a:lnSpc>
              <a:spcAft>
                <a:spcPts val="1000"/>
              </a:spcAft>
              <a:buSzPts val="1000"/>
              <a:buFont typeface="Symbol"/>
              <a:buChar char=""/>
              <a:tabLst>
                <a:tab pos="457200" algn="l"/>
              </a:tabLst>
            </a:pPr>
            <a:r>
              <a:rPr lang="en-US" sz="2400" dirty="0" err="1">
                <a:latin typeface="british_council"/>
                <a:ea typeface="Times New Roman"/>
                <a:cs typeface="Times New Roman"/>
              </a:rPr>
              <a:t>Categorising</a:t>
            </a:r>
            <a:r>
              <a:rPr lang="en-US" sz="2400" dirty="0">
                <a:latin typeface="british_council"/>
                <a:ea typeface="Times New Roman"/>
                <a:cs typeface="Times New Roman"/>
              </a:rPr>
              <a:t> and ordering the ideas according to the </a:t>
            </a:r>
            <a:r>
              <a:rPr lang="en-US" sz="2400" dirty="0" smtClean="0">
                <a:latin typeface="british_council"/>
                <a:ea typeface="Times New Roman"/>
                <a:cs typeface="Times New Roman"/>
              </a:rPr>
              <a:t>task</a:t>
            </a:r>
          </a:p>
          <a:p>
            <a:pPr lvl="0">
              <a:lnSpc>
                <a:spcPct val="150000"/>
              </a:lnSpc>
              <a:spcAft>
                <a:spcPts val="1000"/>
              </a:spcAft>
              <a:buSzPts val="1000"/>
              <a:tabLst>
                <a:tab pos="457200" algn="l"/>
              </a:tabLst>
            </a:pPr>
            <a:r>
              <a:rPr lang="en-US" sz="2400" dirty="0">
                <a:latin typeface="british_council"/>
                <a:ea typeface="Times New Roman"/>
                <a:cs typeface="Times New Roman"/>
              </a:rPr>
              <a:t> </a:t>
            </a:r>
            <a:r>
              <a:rPr lang="en-US" sz="2400" dirty="0" smtClean="0">
                <a:latin typeface="british_council"/>
                <a:ea typeface="Times New Roman"/>
                <a:cs typeface="Times New Roman"/>
              </a:rPr>
              <a:t>   requirements.</a:t>
            </a:r>
            <a:endParaRPr lang="en-US" sz="2000" dirty="0">
              <a:latin typeface="Calibri"/>
              <a:ea typeface="Calibri"/>
              <a:cs typeface="Arial"/>
            </a:endParaRPr>
          </a:p>
          <a:p>
            <a:pPr marL="342900" lvl="0" indent="-342900">
              <a:lnSpc>
                <a:spcPct val="150000"/>
              </a:lnSpc>
              <a:spcAft>
                <a:spcPts val="1000"/>
              </a:spcAft>
              <a:buSzPts val="1000"/>
              <a:buFont typeface="Symbol"/>
              <a:buChar char=""/>
              <a:tabLst>
                <a:tab pos="457200" algn="l"/>
              </a:tabLst>
            </a:pPr>
            <a:r>
              <a:rPr lang="en-US" sz="2400" dirty="0">
                <a:latin typeface="british_council"/>
                <a:ea typeface="Times New Roman"/>
                <a:cs typeface="Times New Roman"/>
              </a:rPr>
              <a:t>Writing a first </a:t>
            </a:r>
            <a:r>
              <a:rPr lang="en-US" sz="2400" dirty="0" smtClean="0">
                <a:latin typeface="british_council"/>
                <a:ea typeface="Times New Roman"/>
                <a:cs typeface="Times New Roman"/>
              </a:rPr>
              <a:t>draft.</a:t>
            </a:r>
            <a:endParaRPr lang="en-US" sz="2000" dirty="0">
              <a:latin typeface="Calibri"/>
              <a:ea typeface="Calibri"/>
              <a:cs typeface="Arial"/>
            </a:endParaRPr>
          </a:p>
          <a:p>
            <a:pPr marL="342900" lvl="0" indent="-342900">
              <a:lnSpc>
                <a:spcPct val="150000"/>
              </a:lnSpc>
              <a:spcAft>
                <a:spcPts val="1000"/>
              </a:spcAft>
              <a:buSzPts val="1000"/>
              <a:buFont typeface="Symbol"/>
              <a:buChar char=""/>
              <a:tabLst>
                <a:tab pos="457200" algn="l"/>
              </a:tabLst>
            </a:pPr>
            <a:r>
              <a:rPr lang="en-US" sz="2400" dirty="0">
                <a:latin typeface="british_council"/>
                <a:ea typeface="Times New Roman"/>
                <a:cs typeface="Times New Roman"/>
              </a:rPr>
              <a:t>Revising the first draft by improving content and </a:t>
            </a:r>
            <a:r>
              <a:rPr lang="en-US" sz="2400" dirty="0" smtClean="0">
                <a:latin typeface="british_council"/>
                <a:ea typeface="Times New Roman"/>
                <a:cs typeface="Times New Roman"/>
              </a:rPr>
              <a:t>accuracy.</a:t>
            </a:r>
            <a:endParaRPr lang="en-US" sz="2000" dirty="0">
              <a:latin typeface="Calibri"/>
              <a:ea typeface="Calibri"/>
              <a:cs typeface="Arial"/>
            </a:endParaRPr>
          </a:p>
          <a:p>
            <a:pPr marL="342900" lvl="0" indent="-342900">
              <a:lnSpc>
                <a:spcPct val="150000"/>
              </a:lnSpc>
              <a:spcAft>
                <a:spcPts val="1000"/>
              </a:spcAft>
              <a:buSzPts val="1000"/>
              <a:buFont typeface="Symbol"/>
              <a:buChar char=""/>
              <a:tabLst>
                <a:tab pos="457200" algn="l"/>
              </a:tabLst>
            </a:pPr>
            <a:r>
              <a:rPr lang="en-US" sz="2400" dirty="0">
                <a:latin typeface="british_council"/>
                <a:ea typeface="Times New Roman"/>
                <a:cs typeface="Times New Roman"/>
              </a:rPr>
              <a:t>Implementing the improvements in the re-written </a:t>
            </a:r>
            <a:r>
              <a:rPr lang="en-US" sz="2400" dirty="0" smtClean="0">
                <a:latin typeface="british_council"/>
                <a:ea typeface="Times New Roman"/>
                <a:cs typeface="Times New Roman"/>
              </a:rPr>
              <a:t>text.</a:t>
            </a:r>
            <a:endParaRPr lang="en-US" sz="2000" dirty="0">
              <a:latin typeface="Calibri"/>
              <a:ea typeface="Calibri"/>
              <a:cs typeface="Arial"/>
            </a:endParaRPr>
          </a:p>
          <a:p>
            <a:pPr>
              <a:lnSpc>
                <a:spcPts val="1800"/>
              </a:lnSpc>
              <a:spcBef>
                <a:spcPts val="1800"/>
              </a:spcBef>
              <a:spcAft>
                <a:spcPts val="1800"/>
              </a:spcAft>
            </a:pPr>
            <a:endParaRPr lang="en-US" sz="2400" b="1" dirty="0">
              <a:latin typeface="Calibri"/>
              <a:ea typeface="Calibri"/>
              <a:cs typeface="Arial"/>
            </a:endParaRPr>
          </a:p>
          <a:p>
            <a:pPr>
              <a:lnSpc>
                <a:spcPts val="1800"/>
              </a:lnSpc>
              <a:spcBef>
                <a:spcPts val="1800"/>
              </a:spcBef>
              <a:spcAft>
                <a:spcPts val="1800"/>
              </a:spcAft>
            </a:pPr>
            <a:r>
              <a:rPr lang="en-US" sz="2800" b="1" dirty="0" smtClean="0">
                <a:ln w="12700">
                  <a:solidFill>
                    <a:srgbClr val="9BAAB7"/>
                  </a:solidFill>
                  <a:prstDash val="solid"/>
                </a:ln>
                <a:solidFill>
                  <a:srgbClr val="000000"/>
                </a:solidFill>
                <a:latin typeface="Bell MT" panose="02020503060305020303" pitchFamily="18" charset="0"/>
              </a:rPr>
              <a:t> </a:t>
            </a:r>
            <a:endParaRPr lang="en-US" sz="1400" b="1" dirty="0" smtClean="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18</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644994" y="0"/>
            <a:ext cx="9963320" cy="1077218"/>
          </a:xfrm>
          <a:prstGeom prst="rect">
            <a:avLst/>
          </a:prstGeom>
        </p:spPr>
        <p:txBody>
          <a:bodyPr wrap="square">
            <a:spAutoFit/>
          </a:bodyPr>
          <a:lstStyle/>
          <a:p>
            <a:r>
              <a:rPr lang="en-US" sz="3200" b="1" dirty="0">
                <a:solidFill>
                  <a:srgbClr val="FF0000"/>
                </a:solidFill>
                <a:latin typeface="british_council"/>
                <a:ea typeface="Times New Roman"/>
                <a:cs typeface="Times New Roman"/>
              </a:rPr>
              <a:t>Two main approaches have emerged out of this research: writing as a process and as a product.</a:t>
            </a:r>
            <a:endParaRPr lang="ar-KW" sz="3200" b="1" dirty="0">
              <a:solidFill>
                <a:srgbClr val="FF0000"/>
              </a:solidFill>
            </a:endParaRPr>
          </a:p>
        </p:txBody>
      </p:sp>
    </p:spTree>
    <p:extLst>
      <p:ext uri="{BB962C8B-B14F-4D97-AF65-F5344CB8AC3E}">
        <p14:creationId xmlns:p14="http://schemas.microsoft.com/office/powerpoint/2010/main" val="414601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8" end="8"/>
                                            </p:txEl>
                                          </p:spTgt>
                                        </p:tgtEl>
                                        <p:attrNameLst>
                                          <p:attrName>style.visibility</p:attrName>
                                        </p:attrNameLst>
                                      </p:cBhvr>
                                      <p:to>
                                        <p:strVal val="visible"/>
                                      </p:to>
                                    </p:set>
                                    <p:animEffect transition="in" filter="fade">
                                      <p:cBhvr>
                                        <p:cTn id="56" dur="1000"/>
                                        <p:tgtEl>
                                          <p:spTgt spid="2">
                                            <p:txEl>
                                              <p:pRg st="8" end="8"/>
                                            </p:txEl>
                                          </p:spTgt>
                                        </p:tgtEl>
                                      </p:cBhvr>
                                    </p:animEffect>
                                    <p:anim calcmode="lin" valueType="num">
                                      <p:cBhvr>
                                        <p:cTn id="57"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35601" y="381000"/>
            <a:ext cx="9759953" cy="5950347"/>
          </a:xfrm>
          <a:prstGeom prst="rect">
            <a:avLst/>
          </a:prstGeom>
        </p:spPr>
        <p:txBody>
          <a:bodyPr wrap="square">
            <a:spAutoFit/>
          </a:bodyPr>
          <a:lstStyle/>
          <a:p>
            <a:pPr>
              <a:lnSpc>
                <a:spcPts val="1800"/>
              </a:lnSpc>
              <a:spcBef>
                <a:spcPts val="1800"/>
              </a:spcBef>
              <a:spcAft>
                <a:spcPts val="1800"/>
              </a:spcAft>
            </a:pPr>
            <a:r>
              <a:rPr lang="en-US" sz="2800" b="1" dirty="0" smtClean="0">
                <a:latin typeface="british_council"/>
                <a:ea typeface="Times New Roman"/>
                <a:cs typeface="Times New Roman"/>
              </a:rPr>
              <a:t>Writing </a:t>
            </a:r>
            <a:r>
              <a:rPr lang="en-US" sz="2800" b="1" dirty="0">
                <a:latin typeface="british_council"/>
                <a:ea typeface="Times New Roman"/>
                <a:cs typeface="Times New Roman"/>
              </a:rPr>
              <a:t>as a </a:t>
            </a:r>
            <a:r>
              <a:rPr lang="en-US" sz="2800" b="1" dirty="0" smtClean="0">
                <a:latin typeface="british_council"/>
                <a:ea typeface="Times New Roman"/>
                <a:cs typeface="Times New Roman"/>
              </a:rPr>
              <a:t>product:</a:t>
            </a:r>
            <a:endParaRPr lang="en-US" sz="2400" dirty="0">
              <a:latin typeface="Calibri"/>
              <a:ea typeface="Calibri"/>
              <a:cs typeface="Arial"/>
            </a:endParaRPr>
          </a:p>
          <a:p>
            <a:pPr>
              <a:lnSpc>
                <a:spcPts val="1800"/>
              </a:lnSpc>
              <a:spcBef>
                <a:spcPts val="1800"/>
              </a:spcBef>
              <a:spcAft>
                <a:spcPts val="1800"/>
              </a:spcAft>
            </a:pPr>
            <a:r>
              <a:rPr lang="en-US" sz="2000" dirty="0">
                <a:latin typeface="british_council"/>
                <a:ea typeface="Times New Roman"/>
                <a:cs typeface="Times New Roman"/>
              </a:rPr>
              <a:t>The end goal is an authentic task e.g. writing to inform, to thank etc. Success is gauged by the accuracy of the content and accuracy of the text.</a:t>
            </a:r>
            <a:endParaRPr lang="en-US" sz="2000" dirty="0">
              <a:latin typeface="Calibri"/>
              <a:ea typeface="Calibri"/>
              <a:cs typeface="Arial"/>
            </a:endParaRPr>
          </a:p>
          <a:p>
            <a:pPr>
              <a:lnSpc>
                <a:spcPts val="1800"/>
              </a:lnSpc>
              <a:spcBef>
                <a:spcPts val="1800"/>
              </a:spcBef>
              <a:spcAft>
                <a:spcPts val="1800"/>
              </a:spcAft>
            </a:pPr>
            <a:r>
              <a:rPr lang="en-US" sz="2000" dirty="0">
                <a:solidFill>
                  <a:srgbClr val="FF0000"/>
                </a:solidFill>
                <a:latin typeface="british_council"/>
                <a:ea typeface="Times New Roman"/>
                <a:cs typeface="Times New Roman"/>
              </a:rPr>
              <a:t>Accuracy focuses on:</a:t>
            </a:r>
            <a:endParaRPr lang="en-US" sz="2000" dirty="0">
              <a:solidFill>
                <a:srgbClr val="FF0000"/>
              </a:solidFill>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Grammar and vocabulary</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Spelling and punctuation</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Legibility and appropriate genre conventions</a:t>
            </a:r>
            <a:endParaRPr lang="en-US" sz="2000" dirty="0">
              <a:latin typeface="Calibri"/>
              <a:ea typeface="Calibri"/>
              <a:cs typeface="Arial"/>
            </a:endParaRPr>
          </a:p>
          <a:p>
            <a:pPr>
              <a:lnSpc>
                <a:spcPts val="1800"/>
              </a:lnSpc>
              <a:spcBef>
                <a:spcPts val="1800"/>
              </a:spcBef>
              <a:spcAft>
                <a:spcPts val="1800"/>
              </a:spcAft>
            </a:pPr>
            <a:r>
              <a:rPr lang="en-US" sz="2000" dirty="0">
                <a:solidFill>
                  <a:srgbClr val="FF0000"/>
                </a:solidFill>
                <a:latin typeface="british_council"/>
                <a:ea typeface="Times New Roman"/>
                <a:cs typeface="Times New Roman"/>
              </a:rPr>
              <a:t>Content focuses on:</a:t>
            </a:r>
            <a:endParaRPr lang="en-US" sz="2000" dirty="0">
              <a:solidFill>
                <a:srgbClr val="FF0000"/>
              </a:solidFill>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Conveying information successfully to the reader</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Providing enough detailed information</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Logically ordering ideas</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Using appropriate register</a:t>
            </a:r>
            <a:endParaRPr lang="en-US" sz="2000" dirty="0">
              <a:latin typeface="Calibri"/>
              <a:ea typeface="Calibri"/>
              <a:cs typeface="Arial"/>
            </a:endParaRPr>
          </a:p>
          <a:p>
            <a:pPr marL="342900" lvl="0" indent="-342900">
              <a:lnSpc>
                <a:spcPts val="1800"/>
              </a:lnSpc>
              <a:spcAft>
                <a:spcPts val="1000"/>
              </a:spcAft>
              <a:buSzPts val="1000"/>
              <a:buFont typeface="Symbol"/>
              <a:buChar char=""/>
              <a:tabLst>
                <a:tab pos="457200" algn="l"/>
              </a:tabLst>
            </a:pPr>
            <a:r>
              <a:rPr lang="en-US" sz="2000" dirty="0">
                <a:latin typeface="british_council"/>
                <a:ea typeface="Times New Roman"/>
                <a:cs typeface="Times New Roman"/>
              </a:rPr>
              <a:t>Originality of ideas</a:t>
            </a:r>
            <a:endParaRPr lang="en-US" sz="2000" dirty="0">
              <a:latin typeface="Calibri"/>
              <a:ea typeface="Calibri"/>
              <a:cs typeface="Arial"/>
            </a:endParaRPr>
          </a:p>
          <a:p>
            <a:pPr marL="483235" marR="243205"/>
            <a:endParaRPr lang="en-US" sz="1400" b="1" dirty="0" smtClean="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19</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601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Effect transition="in" filter="fade">
                                      <p:cBhvr>
                                        <p:cTn id="63" dur="1000"/>
                                        <p:tgtEl>
                                          <p:spTgt spid="2">
                                            <p:txEl>
                                              <p:pRg st="8" end="8"/>
                                            </p:txEl>
                                          </p:spTgt>
                                        </p:tgtEl>
                                      </p:cBhvr>
                                    </p:animEffect>
                                    <p:anim calcmode="lin" valueType="num">
                                      <p:cBhvr>
                                        <p:cTn id="6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9" end="9"/>
                                            </p:txEl>
                                          </p:spTgt>
                                        </p:tgtEl>
                                        <p:attrNameLst>
                                          <p:attrName>style.visibility</p:attrName>
                                        </p:attrNameLst>
                                      </p:cBhvr>
                                      <p:to>
                                        <p:strVal val="visible"/>
                                      </p:to>
                                    </p:set>
                                    <p:animEffect transition="in" filter="fade">
                                      <p:cBhvr>
                                        <p:cTn id="70" dur="1000"/>
                                        <p:tgtEl>
                                          <p:spTgt spid="2">
                                            <p:txEl>
                                              <p:pRg st="9" end="9"/>
                                            </p:txEl>
                                          </p:spTgt>
                                        </p:tgtEl>
                                      </p:cBhvr>
                                    </p:animEffect>
                                    <p:anim calcmode="lin" valueType="num">
                                      <p:cBhvr>
                                        <p:cTn id="7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
                                            <p:txEl>
                                              <p:pRg st="10" end="10"/>
                                            </p:txEl>
                                          </p:spTgt>
                                        </p:tgtEl>
                                        <p:attrNameLst>
                                          <p:attrName>style.visibility</p:attrName>
                                        </p:attrNameLst>
                                      </p:cBhvr>
                                      <p:to>
                                        <p:strVal val="visible"/>
                                      </p:to>
                                    </p:set>
                                    <p:animEffect transition="in" filter="fade">
                                      <p:cBhvr>
                                        <p:cTn id="77" dur="1000"/>
                                        <p:tgtEl>
                                          <p:spTgt spid="2">
                                            <p:txEl>
                                              <p:pRg st="10" end="10"/>
                                            </p:txEl>
                                          </p:spTgt>
                                        </p:tgtEl>
                                      </p:cBhvr>
                                    </p:animEffect>
                                    <p:anim calcmode="lin" valueType="num">
                                      <p:cBhvr>
                                        <p:cTn id="78"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
                                            <p:txEl>
                                              <p:pRg st="11" end="11"/>
                                            </p:txEl>
                                          </p:spTgt>
                                        </p:tgtEl>
                                        <p:attrNameLst>
                                          <p:attrName>style.visibility</p:attrName>
                                        </p:attrNameLst>
                                      </p:cBhvr>
                                      <p:to>
                                        <p:strVal val="visible"/>
                                      </p:to>
                                    </p:set>
                                    <p:animEffect transition="in" filter="fade">
                                      <p:cBhvr>
                                        <p:cTn id="84" dur="1000"/>
                                        <p:tgtEl>
                                          <p:spTgt spid="2">
                                            <p:txEl>
                                              <p:pRg st="11" end="11"/>
                                            </p:txEl>
                                          </p:spTgt>
                                        </p:tgtEl>
                                      </p:cBhvr>
                                    </p:animEffect>
                                    <p:anim calcmode="lin" valueType="num">
                                      <p:cBhvr>
                                        <p:cTn id="8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27590" y="332656"/>
            <a:ext cx="69493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pPr>
            <a:r>
              <a:rPr lang="en-US" sz="5400" b="1" spc="50" dirty="0">
                <a:ln w="11430"/>
                <a:solidFill>
                  <a:srgbClr val="FF0000"/>
                </a:solidFill>
                <a:effectLst>
                  <a:outerShdw blurRad="76200" dist="50800" dir="5400000" algn="tl" rotWithShape="0">
                    <a:srgbClr val="000000">
                      <a:alpha val="65000"/>
                    </a:srgbClr>
                  </a:outerShdw>
                </a:effectLst>
                <a:latin typeface="Arial" charset="0"/>
              </a:rPr>
              <a:t>Expected</a:t>
            </a:r>
            <a:r>
              <a:rPr lang="en-US" sz="5400" b="1" spc="50" dirty="0">
                <a:ln w="11430"/>
                <a:gradFill>
                  <a:gsLst>
                    <a:gs pos="25000">
                      <a:srgbClr val="B8D082">
                        <a:satMod val="155000"/>
                      </a:srgbClr>
                    </a:gs>
                    <a:gs pos="100000">
                      <a:srgbClr val="B8D082">
                        <a:shade val="45000"/>
                        <a:satMod val="165000"/>
                      </a:srgbClr>
                    </a:gs>
                  </a:gsLst>
                  <a:lin ang="5400000"/>
                </a:gradFill>
                <a:effectLst>
                  <a:outerShdw blurRad="76200" dist="50800" dir="5400000" algn="tl" rotWithShape="0">
                    <a:srgbClr val="000000">
                      <a:alpha val="65000"/>
                    </a:srgbClr>
                  </a:outerShdw>
                </a:effectLst>
                <a:latin typeface="Arial" charset="0"/>
              </a:rPr>
              <a:t> </a:t>
            </a:r>
            <a:r>
              <a:rPr lang="en-US" sz="5400" b="1" spc="50" dirty="0">
                <a:ln w="11430"/>
                <a:solidFill>
                  <a:srgbClr val="FF0000"/>
                </a:solidFill>
                <a:effectLst>
                  <a:outerShdw blurRad="76200" dist="50800" dir="5400000" algn="tl" rotWithShape="0">
                    <a:srgbClr val="000000">
                      <a:alpha val="65000"/>
                    </a:srgbClr>
                  </a:outerShdw>
                </a:effectLst>
                <a:latin typeface="Arial" charset="0"/>
              </a:rPr>
              <a:t>Outcomes</a:t>
            </a:r>
            <a:endParaRPr lang="ar-SA" sz="5400" b="1" spc="50" dirty="0">
              <a:ln w="11430"/>
              <a:solidFill>
                <a:srgbClr val="FF0000"/>
              </a:solidFill>
              <a:effectLst>
                <a:outerShdw blurRad="76200" dist="50800" dir="5400000" algn="tl" rotWithShape="0">
                  <a:srgbClr val="000000">
                    <a:alpha val="65000"/>
                  </a:srgbClr>
                </a:outerShdw>
              </a:effectLst>
              <a:latin typeface="Arial" charset="0"/>
            </a:endParaRPr>
          </a:p>
        </p:txBody>
      </p:sp>
      <p:sp>
        <p:nvSpPr>
          <p:cNvPr id="4" name="مستطيل 3"/>
          <p:cNvSpPr/>
          <p:nvPr/>
        </p:nvSpPr>
        <p:spPr>
          <a:xfrm>
            <a:off x="1559496" y="1340768"/>
            <a:ext cx="10009112" cy="4401205"/>
          </a:xfrm>
          <a:prstGeom prst="rect">
            <a:avLst/>
          </a:prstGeom>
        </p:spPr>
        <p:txBody>
          <a:bodyPr wrap="square">
            <a:spAutoFit/>
          </a:bodyPr>
          <a:lstStyle/>
          <a:p>
            <a:pPr algn="just" fontAlgn="base">
              <a:spcBef>
                <a:spcPct val="0"/>
              </a:spcBef>
              <a:spcAft>
                <a:spcPct val="0"/>
              </a:spcAft>
            </a:pP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the end of </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these </a:t>
            </a: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training sessions, participants should be able to</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err="1"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Recognise</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the process of teaching writing.</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Discover some useful techniques when   teaching writing.</a:t>
            </a: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Present a writing lesson based on the active learning stages. </a:t>
            </a:r>
            <a:endParaRPr lang="en-GB"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a:lstStyle/>
          <a:p>
            <a:fld id="{B39BFA11-3ABD-4F69-879C-5FE89694A597}" type="datetime3">
              <a:rPr lang="en-US" sz="1000" b="1" i="1" smtClean="0">
                <a:solidFill>
                  <a:srgbClr val="002060"/>
                </a:solidFill>
                <a:effectLst>
                  <a:outerShdw blurRad="38100" dist="38100" dir="2700000" algn="tl">
                    <a:srgbClr val="000000">
                      <a:alpha val="43137"/>
                    </a:srgbClr>
                  </a:outerShdw>
                </a:effectLst>
              </a:rPr>
              <a:pPr/>
              <a:t>1 July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a:lstStyle/>
          <a:p>
            <a:r>
              <a:rPr lang="en-US" sz="1000" b="1" i="1"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047879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457200"/>
            <a:ext cx="10439400" cy="6228372"/>
          </a:xfrm>
          <a:prstGeom prst="rect">
            <a:avLst/>
          </a:prstGeom>
        </p:spPr>
        <p:txBody>
          <a:bodyPr wrap="square">
            <a:spAutoFit/>
          </a:bodyPr>
          <a:lstStyle/>
          <a:p>
            <a:pPr>
              <a:lnSpc>
                <a:spcPct val="115000"/>
              </a:lnSpc>
              <a:spcBef>
                <a:spcPts val="1050"/>
              </a:spcBef>
              <a:spcAft>
                <a:spcPts val="1050"/>
              </a:spcAft>
            </a:pPr>
            <a:r>
              <a:rPr lang="en-US" sz="2800" cap="all" dirty="0" smtClean="0">
                <a:solidFill>
                  <a:srgbClr val="EA068C"/>
                </a:solidFill>
                <a:latin typeface="Comic Sans MS"/>
                <a:ea typeface="Times New Roman"/>
                <a:cs typeface="Arial"/>
              </a:rPr>
              <a:t>Remark: </a:t>
            </a:r>
            <a:r>
              <a:rPr lang="en-US" sz="2000" dirty="0" smtClean="0">
                <a:solidFill>
                  <a:srgbClr val="4A4A4A"/>
                </a:solidFill>
                <a:latin typeface="CartoGothic"/>
                <a:ea typeface="Times New Roman"/>
                <a:cs typeface="Arial"/>
              </a:rPr>
              <a:t>All </a:t>
            </a:r>
            <a:r>
              <a:rPr lang="en-US" sz="2000" dirty="0">
                <a:solidFill>
                  <a:srgbClr val="4A4A4A"/>
                </a:solidFill>
                <a:latin typeface="CartoGothic"/>
                <a:ea typeface="Times New Roman"/>
                <a:cs typeface="Arial"/>
              </a:rPr>
              <a:t>the work should be based on choosing the right specific </a:t>
            </a:r>
            <a:r>
              <a:rPr lang="en-US" sz="2000" dirty="0" smtClean="0">
                <a:solidFill>
                  <a:srgbClr val="4A4A4A"/>
                </a:solidFill>
                <a:latin typeface="CartoGothic"/>
                <a:ea typeface="Times New Roman"/>
                <a:cs typeface="Arial"/>
              </a:rPr>
              <a:t>competence and on the descriptors for assessment. </a:t>
            </a:r>
            <a:endParaRPr lang="en-US" sz="2000" dirty="0">
              <a:solidFill>
                <a:srgbClr val="4A4A4A"/>
              </a:solidFill>
              <a:latin typeface="CartoGothic"/>
              <a:ea typeface="Times New Roman"/>
              <a:cs typeface="Arial"/>
            </a:endParaRPr>
          </a:p>
          <a:p>
            <a:pPr>
              <a:lnSpc>
                <a:spcPct val="115000"/>
              </a:lnSpc>
              <a:spcBef>
                <a:spcPts val="1050"/>
              </a:spcBef>
              <a:spcAft>
                <a:spcPts val="1050"/>
              </a:spcAft>
            </a:pPr>
            <a:r>
              <a:rPr lang="en-US" sz="2800" cap="all" dirty="0" smtClean="0">
                <a:solidFill>
                  <a:srgbClr val="EA068C"/>
                </a:solidFill>
                <a:latin typeface="Comic Sans MS"/>
                <a:ea typeface="Times New Roman"/>
                <a:cs typeface="Arial"/>
              </a:rPr>
              <a:t>Modeled Writing: ( kind of instructions )</a:t>
            </a:r>
          </a:p>
          <a:p>
            <a:pPr>
              <a:lnSpc>
                <a:spcPct val="115000"/>
              </a:lnSpc>
              <a:spcBef>
                <a:spcPts val="1050"/>
              </a:spcBef>
              <a:spcAft>
                <a:spcPts val="1050"/>
              </a:spcAft>
            </a:pPr>
            <a:r>
              <a:rPr lang="en-US" sz="2000" dirty="0" smtClean="0">
                <a:solidFill>
                  <a:srgbClr val="4A4A4A"/>
                </a:solidFill>
                <a:latin typeface="CartoGothic"/>
                <a:ea typeface="Times New Roman"/>
                <a:cs typeface="Arial"/>
              </a:rPr>
              <a:t>The first period of teaching writing should be instructional. It shouldn’t look like the next lessons when teaching writing skill. It is the road map that students should follow in the future writing lessons.</a:t>
            </a:r>
            <a:r>
              <a:rPr lang="en-US" sz="2800" cap="all" dirty="0" smtClean="0">
                <a:solidFill>
                  <a:srgbClr val="EA068C"/>
                </a:solidFill>
                <a:latin typeface="Comic Sans MS"/>
                <a:ea typeface="Times New Roman"/>
                <a:cs typeface="Arial"/>
              </a:rPr>
              <a:t> </a:t>
            </a:r>
          </a:p>
          <a:p>
            <a:pPr>
              <a:lnSpc>
                <a:spcPct val="115000"/>
              </a:lnSpc>
              <a:spcBef>
                <a:spcPts val="1050"/>
              </a:spcBef>
              <a:spcAft>
                <a:spcPts val="1050"/>
              </a:spcAft>
            </a:pPr>
            <a:r>
              <a:rPr lang="en-US" sz="2000" dirty="0" smtClean="0">
                <a:solidFill>
                  <a:srgbClr val="4A4A4A"/>
                </a:solidFill>
                <a:latin typeface="CartoGothic"/>
                <a:ea typeface="Times New Roman"/>
                <a:cs typeface="Arial"/>
              </a:rPr>
              <a:t>Modeled </a:t>
            </a:r>
            <a:r>
              <a:rPr lang="en-US" sz="2000" dirty="0">
                <a:solidFill>
                  <a:srgbClr val="4A4A4A"/>
                </a:solidFill>
                <a:latin typeface="CartoGothic"/>
                <a:ea typeface="Times New Roman"/>
                <a:cs typeface="Arial"/>
              </a:rPr>
              <a:t>writing is the first step in teaching writing to children. This is when the teacher is in front of the class doing all of the writing.</a:t>
            </a:r>
            <a:endParaRPr lang="en-US" sz="2000" dirty="0">
              <a:latin typeface="Calibri"/>
              <a:ea typeface="Calibri"/>
              <a:cs typeface="Arial"/>
            </a:endParaRPr>
          </a:p>
          <a:p>
            <a:pPr>
              <a:spcBef>
                <a:spcPts val="1200"/>
              </a:spcBef>
              <a:spcAft>
                <a:spcPts val="1200"/>
              </a:spcAft>
            </a:pPr>
            <a:r>
              <a:rPr lang="en-US" sz="2000" dirty="0">
                <a:solidFill>
                  <a:srgbClr val="4A4A4A"/>
                </a:solidFill>
                <a:latin typeface="CartoGothic"/>
                <a:ea typeface="Times New Roman"/>
                <a:cs typeface="Arial"/>
              </a:rPr>
              <a:t>Make your thoughts about the process known (be explicit) while you are teaching writing to children. </a:t>
            </a:r>
            <a:r>
              <a:rPr lang="en-US" sz="2000" dirty="0" smtClean="0">
                <a:solidFill>
                  <a:srgbClr val="4A4A4A"/>
                </a:solidFill>
                <a:latin typeface="CartoGothic"/>
                <a:ea typeface="Times New Roman"/>
                <a:cs typeface="Arial"/>
              </a:rPr>
              <a:t>For </a:t>
            </a:r>
            <a:r>
              <a:rPr lang="en-US" sz="2000" dirty="0">
                <a:solidFill>
                  <a:srgbClr val="4A4A4A"/>
                </a:solidFill>
                <a:latin typeface="CartoGothic"/>
                <a:ea typeface="Times New Roman"/>
                <a:cs typeface="Arial"/>
              </a:rPr>
              <a:t>example, you might say, "Today I want to write about what happened to me last night. I need to make a web to sort out my thoughts, then I can start putting the words into sentences</a:t>
            </a:r>
            <a:r>
              <a:rPr lang="en-US" sz="2000" dirty="0" smtClean="0">
                <a:solidFill>
                  <a:srgbClr val="4A4A4A"/>
                </a:solidFill>
                <a:latin typeface="CartoGothic"/>
                <a:ea typeface="Times New Roman"/>
                <a:cs typeface="Arial"/>
              </a:rPr>
              <a:t>.”</a:t>
            </a:r>
          </a:p>
          <a:p>
            <a:pPr>
              <a:lnSpc>
                <a:spcPct val="115000"/>
              </a:lnSpc>
              <a:spcBef>
                <a:spcPts val="1050"/>
              </a:spcBef>
              <a:spcAft>
                <a:spcPts val="1050"/>
              </a:spcAft>
            </a:pPr>
            <a:endParaRPr lang="en-US" sz="1200" dirty="0">
              <a:effectLst/>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dirty="0">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20</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158607" y="-76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r>
              <a:rPr lang="en-US" sz="3600" dirty="0" smtClean="0">
                <a:effectLst/>
                <a:latin typeface="british_council"/>
                <a:ea typeface="Times New Roman"/>
                <a:cs typeface="Times New Roman"/>
              </a:rPr>
              <a:t>Stages of Writing</a:t>
            </a:r>
            <a:endParaRPr lang="en-US" sz="3200" dirty="0">
              <a:effectLst/>
              <a:latin typeface="Calibri"/>
              <a:ea typeface="Calibri"/>
              <a:cs typeface="Arial"/>
            </a:endParaRPr>
          </a:p>
        </p:txBody>
      </p:sp>
    </p:spTree>
    <p:extLst>
      <p:ext uri="{BB962C8B-B14F-4D97-AF65-F5344CB8AC3E}">
        <p14:creationId xmlns:p14="http://schemas.microsoft.com/office/powerpoint/2010/main" val="188093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3801" y="718371"/>
            <a:ext cx="9759953" cy="6139629"/>
          </a:xfrm>
          <a:prstGeom prst="rect">
            <a:avLst/>
          </a:prstGeom>
        </p:spPr>
        <p:txBody>
          <a:bodyPr wrap="square">
            <a:spAutoFit/>
          </a:bodyPr>
          <a:lstStyle/>
          <a:p>
            <a:pPr>
              <a:spcBef>
                <a:spcPts val="1200"/>
              </a:spcBef>
              <a:spcAft>
                <a:spcPts val="1200"/>
              </a:spcAft>
            </a:pPr>
            <a:r>
              <a:rPr lang="en-US" sz="2000" dirty="0" smtClean="0">
                <a:solidFill>
                  <a:srgbClr val="4A4A4A"/>
                </a:solidFill>
                <a:latin typeface="CartoGothic"/>
                <a:ea typeface="Times New Roman"/>
                <a:cs typeface="Arial"/>
              </a:rPr>
              <a:t>After collecting data from students, it’s very important to show them how to transfer the suggested ideas into a paragraph by giving them a sample such as:</a:t>
            </a:r>
          </a:p>
          <a:p>
            <a:pPr>
              <a:spcBef>
                <a:spcPts val="1200"/>
              </a:spcBef>
              <a:spcAft>
                <a:spcPts val="1200"/>
              </a:spcAft>
            </a:pPr>
            <a:r>
              <a:rPr lang="en-US" sz="2000" dirty="0" smtClean="0">
                <a:solidFill>
                  <a:srgbClr val="4A4A4A"/>
                </a:solidFill>
                <a:latin typeface="CartoGothic"/>
                <a:ea typeface="Times New Roman"/>
                <a:cs typeface="Arial"/>
              </a:rPr>
              <a:t> Last night, I was so happy. I couldn’t imagine that I would meet my best friend after a long absence. We started talking about our memories at schools. Then, he invited me to his house where he showed me some pictures about our past time. After that, we decided to fix another date to spend more time together. Finally, I went back home so proud of our friendship.</a:t>
            </a:r>
          </a:p>
          <a:p>
            <a:pPr>
              <a:spcBef>
                <a:spcPts val="1200"/>
              </a:spcBef>
              <a:spcAft>
                <a:spcPts val="1200"/>
              </a:spcAft>
            </a:pPr>
            <a:r>
              <a:rPr lang="en-US" sz="2000" dirty="0" smtClean="0">
                <a:solidFill>
                  <a:srgbClr val="FF0000"/>
                </a:solidFill>
                <a:latin typeface="CartoGothic"/>
                <a:ea typeface="Times New Roman"/>
                <a:cs typeface="Arial"/>
              </a:rPr>
              <a:t>*Students have to read the paragraph and put a line under the main idea and two lines under the supporting details.</a:t>
            </a:r>
          </a:p>
          <a:p>
            <a:pPr>
              <a:spcBef>
                <a:spcPts val="1200"/>
              </a:spcBef>
              <a:spcAft>
                <a:spcPts val="1200"/>
              </a:spcAft>
            </a:pPr>
            <a:r>
              <a:rPr lang="en-US" sz="2000" dirty="0" smtClean="0">
                <a:solidFill>
                  <a:srgbClr val="FF0000"/>
                </a:solidFill>
                <a:latin typeface="CartoGothic"/>
                <a:ea typeface="Times New Roman"/>
                <a:cs typeface="Arial"/>
              </a:rPr>
              <a:t>*They have to justify the use of the past tense and circle all the verbs in the paragraph.</a:t>
            </a:r>
          </a:p>
          <a:p>
            <a:pPr>
              <a:spcBef>
                <a:spcPts val="1200"/>
              </a:spcBef>
              <a:spcAft>
                <a:spcPts val="1200"/>
              </a:spcAft>
            </a:pPr>
            <a:r>
              <a:rPr lang="en-US" sz="2000" dirty="0" smtClean="0">
                <a:solidFill>
                  <a:srgbClr val="FF0000"/>
                </a:solidFill>
                <a:latin typeface="CartoGothic"/>
                <a:ea typeface="Times New Roman"/>
                <a:cs typeface="Arial"/>
              </a:rPr>
              <a:t>*They have to justify the utility of punctuation when writing a paragraph.</a:t>
            </a:r>
          </a:p>
          <a:p>
            <a:pPr>
              <a:spcBef>
                <a:spcPts val="1200"/>
              </a:spcBef>
              <a:spcAft>
                <a:spcPts val="1200"/>
              </a:spcAft>
            </a:pPr>
            <a:r>
              <a:rPr lang="en-US" sz="2000" dirty="0" smtClean="0">
                <a:solidFill>
                  <a:srgbClr val="4A4A4A"/>
                </a:solidFill>
                <a:latin typeface="CartoGothic"/>
                <a:ea typeface="Times New Roman"/>
                <a:cs typeface="Arial"/>
              </a:rPr>
              <a:t>   </a:t>
            </a:r>
          </a:p>
          <a:p>
            <a:pPr>
              <a:lnSpc>
                <a:spcPct val="115000"/>
              </a:lnSpc>
              <a:spcBef>
                <a:spcPts val="1050"/>
              </a:spcBef>
              <a:spcAft>
                <a:spcPts val="105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21</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457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endParaRPr lang="en-US" sz="3200" dirty="0">
              <a:effectLst/>
              <a:latin typeface="Calibri"/>
              <a:ea typeface="Calibri"/>
              <a:cs typeface="Arial"/>
            </a:endParaRPr>
          </a:p>
        </p:txBody>
      </p:sp>
      <p:sp>
        <p:nvSpPr>
          <p:cNvPr id="5" name="مستطيل 4"/>
          <p:cNvSpPr/>
          <p:nvPr/>
        </p:nvSpPr>
        <p:spPr>
          <a:xfrm>
            <a:off x="1981200" y="107343"/>
            <a:ext cx="4041491" cy="523220"/>
          </a:xfrm>
          <a:prstGeom prst="rect">
            <a:avLst/>
          </a:prstGeom>
        </p:spPr>
        <p:txBody>
          <a:bodyPr wrap="none">
            <a:spAutoFit/>
          </a:bodyPr>
          <a:lstStyle/>
          <a:p>
            <a:r>
              <a:rPr lang="en-US" sz="2800" cap="all" dirty="0">
                <a:solidFill>
                  <a:srgbClr val="EA068C"/>
                </a:solidFill>
                <a:latin typeface="Comic Sans MS"/>
                <a:ea typeface="Times New Roman"/>
                <a:cs typeface="Arial"/>
              </a:rPr>
              <a:t>Modeled Writing: </a:t>
            </a:r>
            <a:endParaRPr lang="ar-KW" dirty="0"/>
          </a:p>
        </p:txBody>
      </p:sp>
    </p:spTree>
    <p:extLst>
      <p:ext uri="{BB962C8B-B14F-4D97-AF65-F5344CB8AC3E}">
        <p14:creationId xmlns:p14="http://schemas.microsoft.com/office/powerpoint/2010/main" val="2970774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5910336"/>
          </a:xfrm>
          <a:prstGeom prst="rect">
            <a:avLst/>
          </a:prstGeom>
        </p:spPr>
        <p:txBody>
          <a:bodyPr wrap="square">
            <a:spAutoFit/>
          </a:bodyPr>
          <a:lstStyle/>
          <a:p>
            <a:pPr>
              <a:lnSpc>
                <a:spcPct val="115000"/>
              </a:lnSpc>
              <a:spcBef>
                <a:spcPts val="1050"/>
              </a:spcBef>
              <a:spcAft>
                <a:spcPts val="1050"/>
              </a:spcAft>
            </a:pPr>
            <a:r>
              <a:rPr lang="en-US" sz="2800" cap="all" dirty="0">
                <a:solidFill>
                  <a:srgbClr val="EA068C"/>
                </a:solidFill>
                <a:latin typeface="Comic Sans MS"/>
                <a:ea typeface="Times New Roman"/>
                <a:cs typeface="Arial"/>
              </a:rPr>
              <a:t>1</a:t>
            </a:r>
            <a:r>
              <a:rPr lang="en-US" sz="2800" cap="all" dirty="0" smtClean="0">
                <a:solidFill>
                  <a:srgbClr val="EA068C"/>
                </a:solidFill>
                <a:latin typeface="Comic Sans MS"/>
                <a:ea typeface="Times New Roman"/>
                <a:cs typeface="Arial"/>
              </a:rPr>
              <a:t>- Stimulation question: (based on a chosen topic)</a:t>
            </a:r>
          </a:p>
          <a:p>
            <a:pPr>
              <a:lnSpc>
                <a:spcPct val="115000"/>
              </a:lnSpc>
              <a:spcBef>
                <a:spcPts val="1050"/>
              </a:spcBef>
              <a:spcAft>
                <a:spcPts val="1050"/>
              </a:spcAft>
            </a:pPr>
            <a:r>
              <a:rPr lang="en-US" sz="2800" cap="all" dirty="0" smtClean="0">
                <a:solidFill>
                  <a:srgbClr val="FF0000"/>
                </a:solidFill>
                <a:latin typeface="Comic Sans MS"/>
                <a:ea typeface="Calibri"/>
                <a:cs typeface="Arial"/>
              </a:rPr>
              <a:t>Why do most kids like  summer holiday?</a:t>
            </a:r>
          </a:p>
          <a:p>
            <a:pPr>
              <a:lnSpc>
                <a:spcPct val="115000"/>
              </a:lnSpc>
              <a:spcBef>
                <a:spcPts val="1050"/>
              </a:spcBef>
              <a:spcAft>
                <a:spcPts val="1050"/>
              </a:spcAft>
            </a:pPr>
            <a:endParaRPr lang="en-US" sz="1200" dirty="0">
              <a:latin typeface="Calibri"/>
              <a:ea typeface="Calibri"/>
              <a:cs typeface="Arial"/>
            </a:endParaRPr>
          </a:p>
          <a:p>
            <a:pPr marL="342900" lvl="0" indent="-342900">
              <a:lnSpc>
                <a:spcPts val="1800"/>
              </a:lnSpc>
              <a:spcBef>
                <a:spcPts val="750"/>
              </a:spcBef>
              <a:buSzPts val="1000"/>
              <a:buFont typeface="Symbol"/>
              <a:buChar char=""/>
              <a:tabLst>
                <a:tab pos="457200" algn="l"/>
              </a:tabLst>
            </a:pPr>
            <a:r>
              <a:rPr lang="en-US" sz="2800" dirty="0">
                <a:solidFill>
                  <a:srgbClr val="4A4A4A"/>
                </a:solidFill>
                <a:latin typeface="CartoGothic"/>
                <a:ea typeface="Times New Roman"/>
                <a:cs typeface="Arial"/>
              </a:rPr>
              <a:t>Students contribute </a:t>
            </a:r>
            <a:r>
              <a:rPr lang="en-US" sz="2800" dirty="0" smtClean="0">
                <a:solidFill>
                  <a:srgbClr val="4A4A4A"/>
                </a:solidFill>
                <a:latin typeface="CartoGothic"/>
                <a:ea typeface="Times New Roman"/>
                <a:cs typeface="Arial"/>
              </a:rPr>
              <a:t>ideas</a:t>
            </a:r>
          </a:p>
          <a:p>
            <a:pPr lvl="0">
              <a:lnSpc>
                <a:spcPts val="1800"/>
              </a:lnSpc>
              <a:spcBef>
                <a:spcPts val="750"/>
              </a:spcBef>
              <a:buSzPts val="1000"/>
              <a:tabLst>
                <a:tab pos="457200" algn="l"/>
              </a:tabLst>
            </a:pPr>
            <a:endParaRPr lang="en-US" sz="2400" dirty="0">
              <a:latin typeface="Calibri"/>
              <a:ea typeface="Calibri"/>
              <a:cs typeface="Arial"/>
            </a:endParaRPr>
          </a:p>
          <a:p>
            <a:pPr marL="342900" lvl="0" indent="-342900">
              <a:lnSpc>
                <a:spcPts val="1800"/>
              </a:lnSpc>
              <a:spcBef>
                <a:spcPts val="750"/>
              </a:spcBef>
              <a:buSzPts val="1000"/>
              <a:buFont typeface="Symbol"/>
              <a:buChar char=""/>
              <a:tabLst>
                <a:tab pos="457200" algn="l"/>
              </a:tabLst>
            </a:pPr>
            <a:r>
              <a:rPr lang="en-US" sz="2800" dirty="0">
                <a:solidFill>
                  <a:srgbClr val="4A4A4A"/>
                </a:solidFill>
                <a:latin typeface="CartoGothic"/>
                <a:ea typeface="Times New Roman"/>
                <a:cs typeface="Arial"/>
              </a:rPr>
              <a:t>Think </a:t>
            </a:r>
            <a:r>
              <a:rPr lang="en-US" sz="2800" dirty="0" smtClean="0">
                <a:solidFill>
                  <a:srgbClr val="4A4A4A"/>
                </a:solidFill>
                <a:latin typeface="CartoGothic"/>
                <a:ea typeface="Times New Roman"/>
                <a:cs typeface="Arial"/>
              </a:rPr>
              <a:t>aloud </a:t>
            </a:r>
            <a:r>
              <a:rPr lang="en-US" sz="2800" dirty="0">
                <a:solidFill>
                  <a:srgbClr val="4A4A4A"/>
                </a:solidFill>
                <a:latin typeface="CartoGothic"/>
                <a:ea typeface="Times New Roman"/>
                <a:cs typeface="Arial"/>
              </a:rPr>
              <a:t>continue to be </a:t>
            </a:r>
            <a:r>
              <a:rPr lang="en-US" sz="2800" dirty="0" smtClean="0">
                <a:solidFill>
                  <a:srgbClr val="4A4A4A"/>
                </a:solidFill>
                <a:latin typeface="CartoGothic"/>
                <a:ea typeface="Times New Roman"/>
                <a:cs typeface="Arial"/>
              </a:rPr>
              <a:t>used</a:t>
            </a:r>
          </a:p>
          <a:p>
            <a:pPr lvl="0">
              <a:lnSpc>
                <a:spcPts val="1800"/>
              </a:lnSpc>
              <a:spcBef>
                <a:spcPts val="750"/>
              </a:spcBef>
              <a:buSzPts val="1000"/>
              <a:tabLst>
                <a:tab pos="457200" algn="l"/>
              </a:tabLst>
            </a:pPr>
            <a:endParaRPr lang="en-US" sz="2800" dirty="0">
              <a:solidFill>
                <a:srgbClr val="4A4A4A"/>
              </a:solidFill>
              <a:latin typeface="CartoGothic"/>
              <a:ea typeface="Times New Roman"/>
              <a:cs typeface="Arial"/>
            </a:endParaRPr>
          </a:p>
          <a:p>
            <a:pPr marL="342900" lvl="0" indent="-342900">
              <a:lnSpc>
                <a:spcPts val="1800"/>
              </a:lnSpc>
              <a:spcBef>
                <a:spcPts val="750"/>
              </a:spcBef>
              <a:buSzPts val="1000"/>
              <a:buFont typeface="Symbol"/>
              <a:buChar char=""/>
              <a:tabLst>
                <a:tab pos="457200" algn="l"/>
              </a:tabLst>
            </a:pPr>
            <a:endParaRPr lang="en-US" sz="2400" dirty="0">
              <a:latin typeface="Calibri"/>
              <a:ea typeface="Calibri"/>
              <a:cs typeface="Arial"/>
            </a:endParaRPr>
          </a:p>
          <a:p>
            <a:pPr>
              <a:lnSpc>
                <a:spcPct val="115000"/>
              </a:lnSpc>
              <a:spcBef>
                <a:spcPts val="1050"/>
              </a:spcBef>
              <a:spcAft>
                <a:spcPts val="1050"/>
              </a:spcAft>
            </a:pPr>
            <a:endParaRPr lang="en-US" sz="2800" cap="all" dirty="0" smtClean="0">
              <a:solidFill>
                <a:srgbClr val="EA068C"/>
              </a:solidFill>
              <a:latin typeface="Comic Sans MS"/>
              <a:ea typeface="Times New Roman"/>
              <a:cs typeface="Arial"/>
            </a:endParaRPr>
          </a:p>
          <a:p>
            <a:pPr>
              <a:spcBef>
                <a:spcPts val="1200"/>
              </a:spcBef>
              <a:spcAft>
                <a:spcPts val="1200"/>
              </a:spcAft>
            </a:pPr>
            <a:endParaRPr lang="en-US" sz="2000" dirty="0">
              <a:solidFill>
                <a:srgbClr val="465562"/>
              </a:solidFill>
              <a:latin typeface="Calibri"/>
              <a:ea typeface="Calibri"/>
              <a:cs typeface="Arial"/>
            </a:endParaRPr>
          </a:p>
          <a:p>
            <a:pPr>
              <a:lnSpc>
                <a:spcPct val="115000"/>
              </a:lnSpc>
              <a:spcBef>
                <a:spcPts val="1050"/>
              </a:spcBef>
              <a:spcAft>
                <a:spcPts val="105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22</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49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22398" y="1190042"/>
            <a:ext cx="10160002" cy="4031040"/>
          </a:xfrm>
          <a:prstGeom prst="rect">
            <a:avLst/>
          </a:prstGeom>
        </p:spPr>
        <p:txBody>
          <a:bodyPr wrap="square">
            <a:spAutoFit/>
          </a:bodyPr>
          <a:lstStyle/>
          <a:p>
            <a:pPr marL="342900" indent="-342900" algn="just">
              <a:lnSpc>
                <a:spcPct val="115000"/>
              </a:lnSpc>
              <a:buFont typeface="Wingdings"/>
              <a:buChar char=""/>
            </a:pP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topic or title in a circle in the middle of the board</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Tell students to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mention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anything that comes to mind connected with the topic</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up everything on the board</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just">
              <a:lnSpc>
                <a:spcPct val="115000"/>
              </a:lnSpc>
              <a:spcAft>
                <a:spcPts val="1000"/>
              </a:spcAft>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There should be no discussion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 comments -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just ideas.</a:t>
            </a:r>
          </a:p>
        </p:txBody>
      </p:sp>
      <p:sp>
        <p:nvSpPr>
          <p:cNvPr id="4" name="Date Placeholder 3"/>
          <p:cNvSpPr>
            <a:spLocks noGrp="1"/>
          </p:cNvSpPr>
          <p:nvPr>
            <p:ph type="dt" sz="half" idx="10"/>
          </p:nvPr>
        </p:nvSpPr>
        <p:spPr/>
        <p:txBody>
          <a:bodyPr vert="horz" lIns="91440" tIns="45720" rIns="91440" bIns="45720" rtlCol="0" anchor="ctr"/>
          <a:lstStyle/>
          <a:p>
            <a:fld id="{F34096DE-957C-4751-B4DF-9E62E1FB406E}"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23</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347296"/>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r>
              <a:rPr lang="en-US" sz="3200" dirty="0" smtClean="0"/>
              <a:t>Here is a way to brainstorm in class</a:t>
            </a:r>
            <a:endParaRPr lang="en-US" sz="3200" dirty="0"/>
          </a:p>
        </p:txBody>
      </p:sp>
    </p:spTree>
    <p:extLst>
      <p:ext uri="{BB962C8B-B14F-4D97-AF65-F5344CB8AC3E}">
        <p14:creationId xmlns:p14="http://schemas.microsoft.com/office/powerpoint/2010/main" val="1655924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599" y="0"/>
            <a:ext cx="10363201" cy="8135560"/>
          </a:xfrm>
          <a:prstGeom prst="rect">
            <a:avLst/>
          </a:prstGeom>
        </p:spPr>
        <p:txBody>
          <a:bodyPr wrap="square">
            <a:spAutoFit/>
          </a:bodyPr>
          <a:lstStyle/>
          <a:p>
            <a:pPr>
              <a:lnSpc>
                <a:spcPct val="115000"/>
              </a:lnSpc>
              <a:spcBef>
                <a:spcPts val="1050"/>
              </a:spcBef>
              <a:spcAft>
                <a:spcPts val="1050"/>
              </a:spcAft>
            </a:pPr>
            <a:r>
              <a:rPr lang="en-US" sz="2800" cap="all" dirty="0" smtClean="0">
                <a:solidFill>
                  <a:srgbClr val="EA068C"/>
                </a:solidFill>
                <a:latin typeface="Comic Sans MS"/>
                <a:ea typeface="Times New Roman"/>
                <a:cs typeface="Arial"/>
              </a:rPr>
              <a:t>2- research question and assignment: </a:t>
            </a:r>
          </a:p>
          <a:p>
            <a:pPr>
              <a:lnSpc>
                <a:spcPct val="115000"/>
              </a:lnSpc>
              <a:spcBef>
                <a:spcPts val="1050"/>
              </a:spcBef>
              <a:spcAft>
                <a:spcPts val="1050"/>
              </a:spcAft>
            </a:pPr>
            <a:r>
              <a:rPr lang="en-US" sz="2800" cap="all" dirty="0" smtClean="0">
                <a:solidFill>
                  <a:srgbClr val="FF0000"/>
                </a:solidFill>
                <a:latin typeface="Comic Sans MS"/>
                <a:ea typeface="Calibri"/>
                <a:cs typeface="Arial"/>
              </a:rPr>
              <a:t>how did you spend your last summer holiday?</a:t>
            </a:r>
          </a:p>
          <a:p>
            <a:pPr lvl="0">
              <a:lnSpc>
                <a:spcPct val="115000"/>
              </a:lnSpc>
              <a:spcBef>
                <a:spcPts val="1050"/>
              </a:spcBef>
              <a:spcAft>
                <a:spcPts val="1050"/>
              </a:spcAft>
            </a:pPr>
            <a:r>
              <a:rPr lang="en-US" sz="2800" dirty="0" smtClean="0">
                <a:solidFill>
                  <a:srgbClr val="4A4A4A"/>
                </a:solidFill>
                <a:latin typeface="CartoGothic"/>
                <a:ea typeface="Times New Roman"/>
                <a:cs typeface="Arial"/>
              </a:rPr>
              <a:t>Although students have to work within the group, the work should be done first individually.</a:t>
            </a:r>
            <a:r>
              <a:rPr lang="en-US" sz="2800" dirty="0">
                <a:solidFill>
                  <a:srgbClr val="4A4A4A"/>
                </a:solidFill>
                <a:latin typeface="CartoGothic"/>
                <a:ea typeface="Times New Roman"/>
                <a:cs typeface="Arial"/>
              </a:rPr>
              <a:t> Students have just to write down the activities they did during summer holiday in four sentences.</a:t>
            </a:r>
          </a:p>
          <a:p>
            <a:pPr lvl="0">
              <a:lnSpc>
                <a:spcPct val="115000"/>
              </a:lnSpc>
              <a:spcBef>
                <a:spcPts val="1050"/>
              </a:spcBef>
              <a:spcAft>
                <a:spcPts val="1050"/>
              </a:spcAft>
            </a:pPr>
            <a:r>
              <a:rPr lang="en-US" sz="2800" dirty="0" smtClean="0">
                <a:solidFill>
                  <a:srgbClr val="4A4A4A"/>
                </a:solidFill>
                <a:latin typeface="CartoGothic"/>
                <a:ea typeface="Times New Roman"/>
                <a:cs typeface="Arial"/>
              </a:rPr>
              <a:t> </a:t>
            </a:r>
            <a:r>
              <a:rPr lang="en-US" sz="2400" dirty="0">
                <a:solidFill>
                  <a:srgbClr val="000000"/>
                </a:solidFill>
                <a:latin typeface="CartoGothic"/>
                <a:ea typeface="Times New Roman"/>
                <a:cs typeface="Arial"/>
              </a:rPr>
              <a:t>Students should share their writing within the group and select one to be presented to their classmates</a:t>
            </a:r>
            <a:r>
              <a:rPr lang="en-US" sz="2400" dirty="0" smtClean="0">
                <a:solidFill>
                  <a:srgbClr val="000000"/>
                </a:solidFill>
                <a:latin typeface="CartoGothic"/>
                <a:ea typeface="Times New Roman"/>
                <a:cs typeface="Arial"/>
              </a:rPr>
              <a:t>.</a:t>
            </a:r>
            <a:endParaRPr lang="en-US" sz="2800" dirty="0" smtClean="0">
              <a:solidFill>
                <a:srgbClr val="4A4A4A"/>
              </a:solidFill>
              <a:latin typeface="CartoGothic"/>
              <a:ea typeface="Times New Roman"/>
              <a:cs typeface="Arial"/>
            </a:endParaRPr>
          </a:p>
          <a:p>
            <a:pPr lvl="0">
              <a:spcBef>
                <a:spcPts val="1200"/>
              </a:spcBef>
              <a:spcAft>
                <a:spcPts val="1200"/>
              </a:spcAft>
            </a:pPr>
            <a:r>
              <a:rPr lang="en-US" sz="2400" dirty="0" smtClean="0">
                <a:solidFill>
                  <a:srgbClr val="FF0000"/>
                </a:solidFill>
                <a:latin typeface="CartoGothic"/>
                <a:ea typeface="Times New Roman"/>
                <a:cs typeface="Arial"/>
              </a:rPr>
              <a:t>During </a:t>
            </a:r>
            <a:r>
              <a:rPr lang="en-US" sz="2400" dirty="0">
                <a:solidFill>
                  <a:srgbClr val="FF0000"/>
                </a:solidFill>
                <a:latin typeface="CartoGothic"/>
                <a:ea typeface="Times New Roman"/>
                <a:cs typeface="Arial"/>
              </a:rPr>
              <a:t>the writing activity, teacher should walk around the classroom and stop at students’ desks. Students have to read to their teacher what they are working on and he/she asks them what they might be struggling with.</a:t>
            </a:r>
          </a:p>
          <a:p>
            <a:pPr>
              <a:lnSpc>
                <a:spcPct val="115000"/>
              </a:lnSpc>
              <a:spcBef>
                <a:spcPts val="1050"/>
              </a:spcBef>
              <a:spcAft>
                <a:spcPts val="1050"/>
              </a:spcAft>
            </a:pPr>
            <a:endParaRPr lang="en-US" sz="2800" cap="all" dirty="0" smtClean="0">
              <a:solidFill>
                <a:srgbClr val="EA068C"/>
              </a:solidFill>
              <a:latin typeface="Comic Sans MS"/>
              <a:ea typeface="Times New Roman"/>
              <a:cs typeface="Arial"/>
            </a:endParaRPr>
          </a:p>
          <a:p>
            <a:pPr>
              <a:spcBef>
                <a:spcPts val="1200"/>
              </a:spcBef>
              <a:spcAft>
                <a:spcPts val="1200"/>
              </a:spcAft>
            </a:pPr>
            <a:endParaRPr lang="en-US" sz="2000" dirty="0">
              <a:solidFill>
                <a:srgbClr val="465562"/>
              </a:solidFill>
              <a:latin typeface="Calibri"/>
              <a:ea typeface="Calibri"/>
              <a:cs typeface="Arial"/>
            </a:endParaRPr>
          </a:p>
          <a:p>
            <a:pPr>
              <a:lnSpc>
                <a:spcPct val="115000"/>
              </a:lnSpc>
              <a:spcBef>
                <a:spcPts val="1050"/>
              </a:spcBef>
              <a:spcAft>
                <a:spcPts val="105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24</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334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304800"/>
            <a:ext cx="9759953" cy="3333092"/>
          </a:xfrm>
          <a:prstGeom prst="rect">
            <a:avLst/>
          </a:prstGeom>
        </p:spPr>
        <p:txBody>
          <a:bodyPr wrap="square">
            <a:spAutoFit/>
          </a:bodyPr>
          <a:lstStyle/>
          <a:p>
            <a:pPr>
              <a:lnSpc>
                <a:spcPct val="115000"/>
              </a:lnSpc>
              <a:spcBef>
                <a:spcPts val="1050"/>
              </a:spcBef>
              <a:spcAft>
                <a:spcPts val="1050"/>
              </a:spcAft>
            </a:pPr>
            <a:r>
              <a:rPr lang="en-US" sz="2800" cap="all" dirty="0" smtClean="0">
                <a:solidFill>
                  <a:srgbClr val="EA068C"/>
                </a:solidFill>
                <a:latin typeface="Comic Sans MS"/>
                <a:ea typeface="Times New Roman"/>
                <a:cs typeface="Arial"/>
              </a:rPr>
              <a:t> 3-Sharing information and discussion</a:t>
            </a:r>
          </a:p>
          <a:p>
            <a:pPr>
              <a:lnSpc>
                <a:spcPct val="115000"/>
              </a:lnSpc>
              <a:spcBef>
                <a:spcPts val="1050"/>
              </a:spcBef>
              <a:spcAft>
                <a:spcPts val="1050"/>
              </a:spcAft>
            </a:pPr>
            <a:r>
              <a:rPr lang="en-US" sz="2400" dirty="0" smtClean="0">
                <a:solidFill>
                  <a:schemeClr val="tx2"/>
                </a:solidFill>
                <a:latin typeface="CartoGothic"/>
                <a:ea typeface="Times New Roman"/>
                <a:cs typeface="Arial"/>
              </a:rPr>
              <a:t>Each group has to stick its work on the board and present it to the other groups.</a:t>
            </a:r>
          </a:p>
          <a:p>
            <a:pPr>
              <a:lnSpc>
                <a:spcPct val="115000"/>
              </a:lnSpc>
              <a:spcBef>
                <a:spcPts val="1050"/>
              </a:spcBef>
              <a:spcAft>
                <a:spcPts val="1050"/>
              </a:spcAft>
            </a:pPr>
            <a:r>
              <a:rPr lang="en-US" sz="2400" dirty="0" smtClean="0">
                <a:solidFill>
                  <a:schemeClr val="tx2"/>
                </a:solidFill>
                <a:latin typeface="CartoGothic"/>
                <a:ea typeface="Times New Roman"/>
                <a:cs typeface="Arial"/>
              </a:rPr>
              <a:t>According to a Criteria-based </a:t>
            </a:r>
            <a:r>
              <a:rPr lang="en-US" sz="2400" dirty="0">
                <a:solidFill>
                  <a:schemeClr val="tx2"/>
                </a:solidFill>
                <a:latin typeface="CartoGothic"/>
                <a:ea typeface="Times New Roman"/>
                <a:cs typeface="Arial"/>
              </a:rPr>
              <a:t>A</a:t>
            </a:r>
            <a:r>
              <a:rPr lang="en-US" sz="2400" dirty="0" smtClean="0">
                <a:solidFill>
                  <a:schemeClr val="tx2"/>
                </a:solidFill>
                <a:latin typeface="CartoGothic"/>
                <a:ea typeface="Times New Roman"/>
                <a:cs typeface="Arial"/>
              </a:rPr>
              <a:t>ssessment </a:t>
            </a:r>
            <a:r>
              <a:rPr lang="en-US" sz="2400" dirty="0">
                <a:solidFill>
                  <a:schemeClr val="tx2"/>
                </a:solidFill>
                <a:latin typeface="CartoGothic"/>
                <a:ea typeface="Times New Roman"/>
                <a:cs typeface="Arial"/>
              </a:rPr>
              <a:t>C</a:t>
            </a:r>
            <a:r>
              <a:rPr lang="en-US" sz="2400" dirty="0" smtClean="0">
                <a:solidFill>
                  <a:schemeClr val="tx2"/>
                </a:solidFill>
                <a:latin typeface="CartoGothic"/>
                <a:ea typeface="Times New Roman"/>
                <a:cs typeface="Arial"/>
              </a:rPr>
              <a:t>hart, students choose the best work.</a:t>
            </a:r>
            <a:endParaRPr lang="en-US" sz="2400" dirty="0">
              <a:solidFill>
                <a:schemeClr val="tx2"/>
              </a:solidFill>
              <a:latin typeface="CartoGothic"/>
              <a:ea typeface="Times New Roman"/>
              <a:cs typeface="Arial"/>
            </a:endParaRPr>
          </a:p>
          <a:p>
            <a:pPr>
              <a:lnSpc>
                <a:spcPct val="115000"/>
              </a:lnSpc>
              <a:spcBef>
                <a:spcPts val="1050"/>
              </a:spcBef>
              <a:spcAft>
                <a:spcPts val="105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25</a:t>
            </a:fld>
            <a:endParaRPr lang="en-US" sz="1200" b="1">
              <a:solidFill>
                <a:srgbClr val="000000"/>
              </a:solidFill>
              <a:latin typeface="Arial" panose="020B0604020202020204" pitchFamily="34" charset="0"/>
              <a:cs typeface="Arial" panose="020B0604020202020204" pitchFamily="34"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459722225"/>
              </p:ext>
            </p:extLst>
          </p:nvPr>
        </p:nvGraphicFramePr>
        <p:xfrm>
          <a:off x="2057400" y="3213160"/>
          <a:ext cx="8128002" cy="1986280"/>
        </p:xfrm>
        <a:graphic>
          <a:graphicData uri="http://schemas.openxmlformats.org/drawingml/2006/table">
            <a:tbl>
              <a:tblPr rtl="1" firstRow="1" bandRow="1">
                <a:tableStyleId>{5C22544A-7EE6-4342-B048-85BDC9FD1C3A}</a:tableStyleId>
              </a:tblPr>
              <a:tblGrid>
                <a:gridCol w="1354667"/>
                <a:gridCol w="1354667"/>
                <a:gridCol w="1354667"/>
                <a:gridCol w="1354667"/>
                <a:gridCol w="1354667"/>
                <a:gridCol w="1354667"/>
              </a:tblGrid>
              <a:tr h="370840">
                <a:tc>
                  <a:txBody>
                    <a:bodyPr/>
                    <a:lstStyle/>
                    <a:p>
                      <a:pPr marL="0" marR="0" lvl="0" indent="0" algn="l" defTabSz="685983" rtl="1"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smtClean="0">
                          <a:ln>
                            <a:noFill/>
                          </a:ln>
                          <a:solidFill>
                            <a:srgbClr val="FFFFFF"/>
                          </a:solidFill>
                          <a:effectLst/>
                          <a:uLnTx/>
                          <a:uFillTx/>
                          <a:latin typeface="+mn-lt"/>
                          <a:ea typeface="+mn-ea"/>
                          <a:cs typeface="+mn-cs"/>
                        </a:rPr>
                        <a:t>Punctuation</a:t>
                      </a:r>
                      <a:endParaRPr kumimoji="0" lang="ar-KW" sz="1350" b="1" i="0" u="none" strike="noStrike" kern="1200" cap="none" spc="0" normalizeH="0" baseline="0" noProof="0" dirty="0" smtClean="0">
                        <a:ln>
                          <a:noFill/>
                        </a:ln>
                        <a:solidFill>
                          <a:srgbClr val="FFFFFF"/>
                        </a:solidFill>
                        <a:effectLst/>
                        <a:uLnTx/>
                        <a:uFillTx/>
                        <a:latin typeface="+mn-lt"/>
                        <a:ea typeface="+mn-ea"/>
                        <a:cs typeface="+mn-cs"/>
                      </a:endParaRPr>
                    </a:p>
                    <a:p>
                      <a:pPr rtl="1"/>
                      <a:endParaRPr lang="ar-KW" dirty="0"/>
                    </a:p>
                  </a:txBody>
                  <a:tcPr/>
                </a:tc>
                <a:tc>
                  <a:txBody>
                    <a:bodyPr/>
                    <a:lstStyle/>
                    <a:p>
                      <a:pPr marL="0" marR="0" lvl="0" indent="0" algn="l" defTabSz="685983" rtl="1"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smtClean="0">
                          <a:ln>
                            <a:noFill/>
                          </a:ln>
                          <a:solidFill>
                            <a:srgbClr val="FFFFFF"/>
                          </a:solidFill>
                          <a:effectLst/>
                          <a:uLnTx/>
                          <a:uFillTx/>
                          <a:latin typeface="+mn-lt"/>
                          <a:ea typeface="+mn-ea"/>
                          <a:cs typeface="+mn-cs"/>
                        </a:rPr>
                        <a:t>Capitalization</a:t>
                      </a:r>
                      <a:endParaRPr kumimoji="0" lang="ar-KW" sz="1350" b="1" i="0" u="none" strike="noStrike" kern="1200" cap="none" spc="0" normalizeH="0" baseline="0" noProof="0" dirty="0" smtClean="0">
                        <a:ln>
                          <a:noFill/>
                        </a:ln>
                        <a:solidFill>
                          <a:srgbClr val="FFFFFF"/>
                        </a:solidFill>
                        <a:effectLst/>
                        <a:uLnTx/>
                        <a:uFillTx/>
                        <a:latin typeface="+mn-lt"/>
                        <a:ea typeface="+mn-ea"/>
                        <a:cs typeface="+mn-cs"/>
                      </a:endParaRPr>
                    </a:p>
                    <a:p>
                      <a:pPr rtl="1"/>
                      <a:endParaRPr lang="ar-KW" dirty="0"/>
                    </a:p>
                  </a:txBody>
                  <a:tcPr/>
                </a:tc>
                <a:tc>
                  <a:txBody>
                    <a:bodyPr/>
                    <a:lstStyle/>
                    <a:p>
                      <a:pPr rtl="1"/>
                      <a:r>
                        <a:rPr lang="en-US" dirty="0" smtClean="0"/>
                        <a:t>Spelling mistakes</a:t>
                      </a:r>
                      <a:endParaRPr lang="ar-KW" dirty="0"/>
                    </a:p>
                  </a:txBody>
                  <a:tcPr/>
                </a:tc>
                <a:tc>
                  <a:txBody>
                    <a:bodyPr/>
                    <a:lstStyle/>
                    <a:p>
                      <a:pPr rtl="1"/>
                      <a:r>
                        <a:rPr lang="en-US" dirty="0" smtClean="0"/>
                        <a:t>Grammar</a:t>
                      </a:r>
                      <a:endParaRPr lang="ar-KW" dirty="0"/>
                    </a:p>
                  </a:txBody>
                  <a:tcPr/>
                </a:tc>
                <a:tc>
                  <a:txBody>
                    <a:bodyPr/>
                    <a:lstStyle/>
                    <a:p>
                      <a:pPr rtl="1"/>
                      <a:r>
                        <a:rPr lang="en-US" dirty="0" smtClean="0"/>
                        <a:t>Ideas</a:t>
                      </a:r>
                      <a:endParaRPr lang="ar-KW" dirty="0"/>
                    </a:p>
                  </a:txBody>
                  <a:tcPr/>
                </a:tc>
                <a:tc>
                  <a:txBody>
                    <a:bodyPr/>
                    <a:lstStyle/>
                    <a:p>
                      <a:pPr rtl="1"/>
                      <a:r>
                        <a:rPr lang="en-US" dirty="0" smtClean="0"/>
                        <a:t>Groups</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1</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2</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3</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dirty="0"/>
                    </a:p>
                  </a:txBody>
                  <a:tcPr/>
                </a:tc>
                <a:tc>
                  <a:txBody>
                    <a:bodyPr/>
                    <a:lstStyle/>
                    <a:p>
                      <a:pPr rtl="1"/>
                      <a:endParaRPr lang="ar-KW"/>
                    </a:p>
                  </a:txBody>
                  <a:tcPr/>
                </a:tc>
                <a:tc>
                  <a:txBody>
                    <a:bodyPr/>
                    <a:lstStyle/>
                    <a:p>
                      <a:pPr rtl="1"/>
                      <a:endParaRPr lang="ar-KW"/>
                    </a:p>
                  </a:txBody>
                  <a:tcPr/>
                </a:tc>
                <a:tc>
                  <a:txBody>
                    <a:bodyPr/>
                    <a:lstStyle/>
                    <a:p>
                      <a:pPr rtl="1"/>
                      <a:r>
                        <a:rPr lang="en-US" dirty="0" smtClean="0"/>
                        <a:t>G 4</a:t>
                      </a:r>
                      <a:endParaRPr lang="ar-KW" dirty="0"/>
                    </a:p>
                  </a:txBody>
                  <a:tcPr/>
                </a:tc>
              </a:tr>
            </a:tbl>
          </a:graphicData>
        </a:graphic>
      </p:graphicFrame>
    </p:spTree>
    <p:extLst>
      <p:ext uri="{BB962C8B-B14F-4D97-AF65-F5344CB8AC3E}">
        <p14:creationId xmlns:p14="http://schemas.microsoft.com/office/powerpoint/2010/main" val="196949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4683846"/>
          </a:xfrm>
          <a:prstGeom prst="rect">
            <a:avLst/>
          </a:prstGeom>
        </p:spPr>
        <p:txBody>
          <a:bodyPr wrap="square">
            <a:spAutoFit/>
          </a:bodyPr>
          <a:lstStyle/>
          <a:p>
            <a:pPr>
              <a:lnSpc>
                <a:spcPct val="115000"/>
              </a:lnSpc>
              <a:spcBef>
                <a:spcPts val="1050"/>
              </a:spcBef>
              <a:spcAft>
                <a:spcPts val="1050"/>
              </a:spcAft>
            </a:pPr>
            <a:r>
              <a:rPr lang="en-US" sz="2800" cap="all" dirty="0" smtClean="0">
                <a:solidFill>
                  <a:srgbClr val="EA068C"/>
                </a:solidFill>
                <a:latin typeface="Comic Sans MS"/>
                <a:ea typeface="Times New Roman"/>
                <a:cs typeface="Arial"/>
              </a:rPr>
              <a:t>4- Creative Application</a:t>
            </a:r>
          </a:p>
          <a:p>
            <a:pPr>
              <a:spcBef>
                <a:spcPts val="1200"/>
              </a:spcBef>
              <a:spcAft>
                <a:spcPts val="1200"/>
              </a:spcAft>
            </a:pPr>
            <a:r>
              <a:rPr lang="en-US" sz="2000" dirty="0">
                <a:solidFill>
                  <a:srgbClr val="4A4A4A"/>
                </a:solidFill>
                <a:latin typeface="CartoGothic"/>
                <a:ea typeface="Times New Roman"/>
                <a:cs typeface="Arial"/>
              </a:rPr>
              <a:t>This is where the students effectively utilize written language for their own purposes or as assigned by the teacher. </a:t>
            </a:r>
            <a:endParaRPr lang="en-US" sz="2000" dirty="0" smtClean="0">
              <a:solidFill>
                <a:srgbClr val="4A4A4A"/>
              </a:solidFill>
              <a:latin typeface="CartoGothic"/>
              <a:ea typeface="Times New Roman"/>
              <a:cs typeface="Arial"/>
            </a:endParaRPr>
          </a:p>
          <a:p>
            <a:pPr marL="342900" lvl="0" indent="-342900">
              <a:lnSpc>
                <a:spcPts val="1800"/>
              </a:lnSpc>
              <a:spcBef>
                <a:spcPts val="750"/>
              </a:spcBef>
              <a:buSzPts val="1000"/>
              <a:buFont typeface="Symbol"/>
              <a:buChar char=""/>
              <a:tabLst>
                <a:tab pos="457200" algn="l"/>
              </a:tabLst>
            </a:pPr>
            <a:r>
              <a:rPr lang="en-US" sz="2000" dirty="0">
                <a:solidFill>
                  <a:srgbClr val="4A4A4A"/>
                </a:solidFill>
                <a:latin typeface="CartoGothic"/>
                <a:ea typeface="Times New Roman"/>
                <a:cs typeface="Arial"/>
              </a:rPr>
              <a:t>Students use ideas from shared writing to produce their own independent piece</a:t>
            </a:r>
          </a:p>
          <a:p>
            <a:pPr marL="342900" lvl="0" indent="-342900">
              <a:lnSpc>
                <a:spcPts val="1800"/>
              </a:lnSpc>
              <a:spcBef>
                <a:spcPts val="750"/>
              </a:spcBef>
              <a:buSzPts val="1000"/>
              <a:buFont typeface="Symbol"/>
              <a:buChar char=""/>
              <a:tabLst>
                <a:tab pos="457200" algn="l"/>
              </a:tabLst>
            </a:pPr>
            <a:r>
              <a:rPr lang="en-US" sz="2000" dirty="0">
                <a:solidFill>
                  <a:srgbClr val="4A4A4A"/>
                </a:solidFill>
                <a:latin typeface="CartoGothic"/>
                <a:ea typeface="Times New Roman"/>
                <a:cs typeface="Arial"/>
              </a:rPr>
              <a:t>Reference to charts and other materials to revise and edit composition</a:t>
            </a:r>
          </a:p>
          <a:p>
            <a:pPr marL="342900" lvl="0" indent="-342900">
              <a:lnSpc>
                <a:spcPts val="1800"/>
              </a:lnSpc>
              <a:spcBef>
                <a:spcPts val="750"/>
              </a:spcBef>
              <a:buSzPts val="1000"/>
              <a:buFont typeface="Symbol"/>
              <a:buChar char=""/>
              <a:tabLst>
                <a:tab pos="457200" algn="l"/>
              </a:tabLst>
            </a:pPr>
            <a:r>
              <a:rPr lang="en-US" sz="2000" dirty="0">
                <a:solidFill>
                  <a:srgbClr val="4A4A4A"/>
                </a:solidFill>
                <a:latin typeface="CartoGothic"/>
                <a:ea typeface="Times New Roman"/>
                <a:cs typeface="Arial"/>
              </a:rPr>
              <a:t>Teacher evaluation for </a:t>
            </a:r>
            <a:r>
              <a:rPr lang="en-US" sz="2000" dirty="0" smtClean="0">
                <a:solidFill>
                  <a:srgbClr val="4A4A4A"/>
                </a:solidFill>
                <a:latin typeface="CartoGothic"/>
                <a:ea typeface="Times New Roman"/>
                <a:cs typeface="Arial"/>
              </a:rPr>
              <a:t>growth</a:t>
            </a:r>
          </a:p>
          <a:p>
            <a:pPr marL="342900" lvl="0" indent="-342900">
              <a:lnSpc>
                <a:spcPts val="1800"/>
              </a:lnSpc>
              <a:spcBef>
                <a:spcPts val="750"/>
              </a:spcBef>
              <a:buSzPts val="1000"/>
              <a:buFont typeface="Symbol"/>
              <a:buChar char=""/>
              <a:tabLst>
                <a:tab pos="457200" algn="l"/>
              </a:tabLst>
            </a:pPr>
            <a:endParaRPr lang="en-US" sz="2000" dirty="0">
              <a:solidFill>
                <a:srgbClr val="4A4A4A"/>
              </a:solidFill>
              <a:latin typeface="CartoGothic"/>
              <a:ea typeface="Times New Roman"/>
              <a:cs typeface="Arial"/>
            </a:endParaRPr>
          </a:p>
          <a:p>
            <a:pPr lvl="0">
              <a:lnSpc>
                <a:spcPts val="1800"/>
              </a:lnSpc>
              <a:spcBef>
                <a:spcPts val="750"/>
              </a:spcBef>
              <a:buSzPts val="1000"/>
              <a:tabLst>
                <a:tab pos="457200" algn="l"/>
              </a:tabLst>
            </a:pPr>
            <a:r>
              <a:rPr lang="en-US" sz="2000" dirty="0" smtClean="0">
                <a:solidFill>
                  <a:srgbClr val="4A4A4A"/>
                </a:solidFill>
                <a:latin typeface="CartoGothic"/>
                <a:ea typeface="Times New Roman"/>
                <a:cs typeface="Arial"/>
              </a:rPr>
              <a:t>Students have to use their first draft to write their own paragraphs using the suggested ideas they write when answering the research question.</a:t>
            </a:r>
          </a:p>
          <a:p>
            <a:pPr lvl="0">
              <a:lnSpc>
                <a:spcPts val="1800"/>
              </a:lnSpc>
              <a:spcBef>
                <a:spcPts val="750"/>
              </a:spcBef>
              <a:buSzPts val="1000"/>
              <a:tabLst>
                <a:tab pos="457200" algn="l"/>
              </a:tabLst>
            </a:pPr>
            <a:r>
              <a:rPr lang="en-US" sz="2000" dirty="0" smtClean="0">
                <a:solidFill>
                  <a:srgbClr val="4A4A4A"/>
                </a:solidFill>
                <a:latin typeface="CartoGothic"/>
                <a:ea typeface="Times New Roman"/>
                <a:cs typeface="Arial"/>
              </a:rPr>
              <a:t>They should start doing the activity in class, but if they don’t have enough time they can carry on their work at home. The work should be typed and submitted in the next day.</a:t>
            </a:r>
            <a:endParaRPr lang="en-US" sz="2000" dirty="0">
              <a:solidFill>
                <a:srgbClr val="4A4A4A"/>
              </a:solidFill>
              <a:latin typeface="CartoGothic"/>
              <a:ea typeface="Times New Roman"/>
              <a:cs typeface="Arial"/>
            </a:endParaRPr>
          </a:p>
          <a:p>
            <a:pPr>
              <a:spcBef>
                <a:spcPts val="1200"/>
              </a:spcBef>
              <a:spcAft>
                <a:spcPts val="120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26</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9499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1000"/>
                                        <p:tgtEl>
                                          <p:spTgt spid="2">
                                            <p:txEl>
                                              <p:pRg st="6" end="6"/>
                                            </p:txEl>
                                          </p:spTgt>
                                        </p:tgtEl>
                                      </p:cBhvr>
                                    </p:animEffect>
                                    <p:anim calcmode="lin" valueType="num">
                                      <p:cBhvr>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fade">
                                      <p:cBhvr>
                                        <p:cTn id="49" dur="1000"/>
                                        <p:tgtEl>
                                          <p:spTgt spid="2">
                                            <p:txEl>
                                              <p:pRg st="7" end="7"/>
                                            </p:txEl>
                                          </p:spTgt>
                                        </p:tgtEl>
                                      </p:cBhvr>
                                    </p:animEffect>
                                    <p:anim calcmode="lin" valueType="num">
                                      <p:cBhvr>
                                        <p:cTn id="50"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1990801"/>
          </a:xfrm>
          <a:prstGeom prst="rect">
            <a:avLst/>
          </a:prstGeom>
        </p:spPr>
        <p:txBody>
          <a:bodyPr wrap="square">
            <a:spAutoFit/>
          </a:bodyPr>
          <a:lstStyle/>
          <a:p>
            <a:pPr>
              <a:lnSpc>
                <a:spcPct val="115000"/>
              </a:lnSpc>
              <a:spcBef>
                <a:spcPts val="1050"/>
              </a:spcBef>
              <a:spcAft>
                <a:spcPts val="1050"/>
              </a:spcAft>
            </a:pPr>
            <a:r>
              <a:rPr lang="en-US" sz="2800" cap="all" dirty="0">
                <a:solidFill>
                  <a:srgbClr val="EA068C"/>
                </a:solidFill>
                <a:latin typeface="Comic Sans MS"/>
                <a:ea typeface="Times New Roman"/>
                <a:cs typeface="Arial"/>
              </a:rPr>
              <a:t>5</a:t>
            </a:r>
            <a:r>
              <a:rPr lang="en-US" sz="2800" cap="all" dirty="0" smtClean="0">
                <a:solidFill>
                  <a:srgbClr val="EA068C"/>
                </a:solidFill>
                <a:latin typeface="Comic Sans MS"/>
                <a:ea typeface="Times New Roman"/>
                <a:cs typeface="Arial"/>
              </a:rPr>
              <a:t>- conclusion</a:t>
            </a:r>
          </a:p>
          <a:p>
            <a:pPr>
              <a:spcBef>
                <a:spcPts val="1200"/>
              </a:spcBef>
              <a:spcAft>
                <a:spcPts val="1200"/>
              </a:spcAft>
            </a:pPr>
            <a:r>
              <a:rPr lang="en-US" sz="2000" dirty="0" smtClean="0">
                <a:solidFill>
                  <a:srgbClr val="4A4A4A"/>
                </a:solidFill>
                <a:latin typeface="CartoGothic"/>
                <a:ea typeface="Times New Roman"/>
                <a:cs typeface="Arial"/>
              </a:rPr>
              <a:t>Asking students about what they have learned or use any game to help you get feedback from students about the content of the lesson and its presentation. </a:t>
            </a:r>
            <a:endParaRPr lang="en-US" sz="2000" dirty="0">
              <a:solidFill>
                <a:srgbClr val="4A4A4A"/>
              </a:solidFill>
              <a:latin typeface="CartoGothic"/>
              <a:ea typeface="Times New Roman"/>
              <a:cs typeface="Arial"/>
            </a:endParaRPr>
          </a:p>
          <a:p>
            <a:pPr>
              <a:spcBef>
                <a:spcPts val="1200"/>
              </a:spcBef>
              <a:spcAft>
                <a:spcPts val="1200"/>
              </a:spcAft>
            </a:pPr>
            <a:endParaRPr lang="en-US" sz="12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27</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277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43049" y="685800"/>
            <a:ext cx="9836151" cy="1200329"/>
          </a:xfrm>
          <a:prstGeom prst="rect">
            <a:avLst/>
          </a:prstGeom>
        </p:spPr>
        <p:txBody>
          <a:bodyPr wrap="square">
            <a:spAutoFit/>
          </a:bodyPr>
          <a:lstStyle/>
          <a:p>
            <a:pPr algn="just"/>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 </a:t>
            </a: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typical route for classroom work on helping </a:t>
            </a: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students </a:t>
            </a: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write (where the teacher has already selected the topic </a:t>
            </a: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might involve some or all of the following steps:</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graphicFrame>
        <p:nvGraphicFramePr>
          <p:cNvPr id="4" name="Table 3"/>
          <p:cNvGraphicFramePr>
            <a:graphicFrameLocks noGrp="1"/>
          </p:cNvGraphicFramePr>
          <p:nvPr>
            <p:extLst>
              <p:ext uri="{D42A27DB-BD31-4B8C-83A1-F6EECF244321}">
                <p14:modId xmlns:p14="http://schemas.microsoft.com/office/powerpoint/2010/main" val="1778744595"/>
              </p:ext>
            </p:extLst>
          </p:nvPr>
        </p:nvGraphicFramePr>
        <p:xfrm>
          <a:off x="1619248" y="1905000"/>
          <a:ext cx="9759952" cy="4462272"/>
        </p:xfrm>
        <a:graphic>
          <a:graphicData uri="http://schemas.openxmlformats.org/drawingml/2006/table">
            <a:tbl>
              <a:tblPr firstRow="1" firstCol="1" lastRow="1" lastCol="1" bandRow="1" bandCol="1"/>
              <a:tblGrid>
                <a:gridCol w="377678">
                  <a:extLst>
                    <a:ext uri="{9D8B030D-6E8A-4147-A177-3AD203B41FA5}">
                      <a16:colId xmlns="" xmlns:a16="http://schemas.microsoft.com/office/drawing/2014/main" val="20000"/>
                    </a:ext>
                  </a:extLst>
                </a:gridCol>
                <a:gridCol w="2117874">
                  <a:extLst>
                    <a:ext uri="{9D8B030D-6E8A-4147-A177-3AD203B41FA5}">
                      <a16:colId xmlns="" xmlns:a16="http://schemas.microsoft.com/office/drawing/2014/main" val="20001"/>
                    </a:ext>
                  </a:extLst>
                </a:gridCol>
                <a:gridCol w="7264400">
                  <a:extLst>
                    <a:ext uri="{9D8B030D-6E8A-4147-A177-3AD203B41FA5}">
                      <a16:colId xmlns="" xmlns:a16="http://schemas.microsoft.com/office/drawing/2014/main" val="20002"/>
                    </a:ext>
                  </a:extLst>
                </a:gridCol>
              </a:tblGrid>
              <a:tr h="841248">
                <a:tc>
                  <a:txBody>
                    <a:bodyPr/>
                    <a:lstStyle/>
                    <a:p>
                      <a:pPr marL="136525" marR="0" algn="ctr">
                        <a:lnSpc>
                          <a:spcPct val="100000"/>
                        </a:lnSpc>
                        <a:spcBef>
                          <a:spcPts val="0"/>
                        </a:spcBef>
                        <a:spcAft>
                          <a:spcPts val="0"/>
                        </a:spcAft>
                      </a:pPr>
                      <a:r>
                        <a:rPr lang="en-US" sz="1800" b="1" dirty="0" smtClean="0">
                          <a:solidFill>
                            <a:srgbClr val="C00000"/>
                          </a:solidFill>
                          <a:effectLst/>
                          <a:latin typeface="Bell MT" panose="02020503060305020303" pitchFamily="18" charset="0"/>
                          <a:ea typeface="Courier New"/>
                          <a:cs typeface="Arial"/>
                        </a:rPr>
                        <a:t>1</a:t>
                      </a:r>
                      <a:endParaRPr lang="en-US" sz="1800" b="1" dirty="0">
                        <a:solidFill>
                          <a:srgbClr val="C00000"/>
                        </a:solidFill>
                        <a:effectLst/>
                        <a:latin typeface="Bell MT" panose="02020503060305020303" pitchFamily="18" charset="0"/>
                        <a:ea typeface="Calibri"/>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Introduce </a:t>
                      </a:r>
                      <a:r>
                        <a:rPr lang="en-US" sz="1800" b="1" kern="1200" dirty="0">
                          <a:solidFill>
                            <a:srgbClr val="C00000"/>
                          </a:solidFill>
                          <a:effectLst/>
                          <a:latin typeface="Bell MT" panose="02020503060305020303" pitchFamily="18" charset="0"/>
                          <a:ea typeface="Arial"/>
                          <a:cs typeface="Arial"/>
                        </a:rPr>
                        <a:t>the topic</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Get students interested. maybe by reading a text (article, letter. advert, etc.) showing pictures, discussing some key issues, etc.</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841248">
                <a:tc>
                  <a:txBody>
                    <a:bodyPr/>
                    <a:lstStyle/>
                    <a:p>
                      <a:pPr marL="0" marR="0" algn="ctr">
                        <a:lnSpc>
                          <a:spcPct val="100000"/>
                        </a:lnSpc>
                        <a:spcBef>
                          <a:spcPts val="0"/>
                        </a:spcBef>
                        <a:spcAft>
                          <a:spcPts val="0"/>
                        </a:spcAft>
                      </a:pPr>
                      <a:r>
                        <a:rPr lang="en-US" sz="1800" b="1" dirty="0" smtClean="0">
                          <a:solidFill>
                            <a:srgbClr val="C00000"/>
                          </a:solidFill>
                          <a:effectLst/>
                          <a:latin typeface="Bell MT" panose="02020503060305020303" pitchFamily="18" charset="0"/>
                          <a:ea typeface="Courier New"/>
                          <a:cs typeface="Arial"/>
                        </a:rPr>
                        <a:t>2</a:t>
                      </a:r>
                      <a:endParaRPr lang="en-US" sz="1800" b="1" dirty="0">
                        <a:solidFill>
                          <a:srgbClr val="C00000"/>
                        </a:solidFill>
                        <a:effectLst/>
                        <a:latin typeface="Bell MT" panose="02020503060305020303" pitchFamily="18" charset="0"/>
                        <a:ea typeface="Calibri"/>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ctr">
                        <a:lnSpc>
                          <a:spcPct val="100000"/>
                        </a:lnSpc>
                        <a:spcBef>
                          <a:spcPts val="20"/>
                        </a:spcBef>
                        <a:spcAft>
                          <a:spcPts val="0"/>
                        </a:spcAft>
                      </a:pPr>
                      <a:r>
                        <a:rPr lang="en-US" sz="1800" b="1" kern="1200" dirty="0" smtClean="0">
                          <a:solidFill>
                            <a:srgbClr val="C00000"/>
                          </a:solidFill>
                          <a:effectLst/>
                          <a:latin typeface="Bell MT" panose="02020503060305020303" pitchFamily="18" charset="0"/>
                          <a:ea typeface="Arial"/>
                          <a:cs typeface="Arial"/>
                        </a:rPr>
                        <a:t>Introduce and </a:t>
                      </a:r>
                      <a:r>
                        <a:rPr lang="en-US" sz="1800" b="1" kern="1200" dirty="0" err="1" smtClean="0">
                          <a:solidFill>
                            <a:srgbClr val="C00000"/>
                          </a:solidFill>
                          <a:effectLst/>
                          <a:latin typeface="Bell MT" panose="02020503060305020303" pitchFamily="18" charset="0"/>
                          <a:ea typeface="Arial"/>
                          <a:cs typeface="Arial"/>
                        </a:rPr>
                        <a:t>summarise</a:t>
                      </a:r>
                      <a:r>
                        <a:rPr lang="en-US" sz="1800" b="1" kern="1200" dirty="0" smtClean="0">
                          <a:solidFill>
                            <a:srgbClr val="C00000"/>
                          </a:solidFill>
                          <a:effectLst/>
                          <a:latin typeface="Bell MT" panose="02020503060305020303" pitchFamily="18" charset="0"/>
                          <a:ea typeface="Arial"/>
                          <a:cs typeface="Arial"/>
                        </a:rPr>
                        <a:t> the main writing task</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69215" indent="635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Make </a:t>
                      </a:r>
                      <a:r>
                        <a:rPr lang="en-US" sz="1800" b="1" kern="1200" dirty="0">
                          <a:solidFill>
                            <a:srgbClr val="C00000"/>
                          </a:solidFill>
                          <a:effectLst/>
                          <a:latin typeface="Bell MT" panose="02020503060305020303" pitchFamily="18" charset="0"/>
                          <a:ea typeface="Arial"/>
                          <a:cs typeface="Arial"/>
                        </a:rPr>
                        <a:t>sure students are clear what they have to do. They need to know the genre (magazine article? letter? formal report? </a:t>
                      </a:r>
                      <a:r>
                        <a:rPr lang="en-US" sz="1800" b="1" kern="1200" dirty="0" smtClean="0">
                          <a:solidFill>
                            <a:srgbClr val="C00000"/>
                          </a:solidFill>
                          <a:effectLst/>
                          <a:latin typeface="Bell MT" panose="02020503060305020303" pitchFamily="18" charset="0"/>
                          <a:ea typeface="Arial"/>
                          <a:cs typeface="Arial"/>
                        </a:rPr>
                        <a:t>etc.), </a:t>
                      </a:r>
                      <a:r>
                        <a:rPr lang="en-US" sz="1800" b="1" kern="1200" dirty="0">
                          <a:solidFill>
                            <a:srgbClr val="C00000"/>
                          </a:solidFill>
                          <a:effectLst/>
                          <a:latin typeface="Bell MT" panose="02020503060305020303" pitchFamily="18" charset="0"/>
                          <a:ea typeface="Arial"/>
                          <a:cs typeface="Arial"/>
                        </a:rPr>
                        <a:t>who they are writing </a:t>
                      </a:r>
                      <a:r>
                        <a:rPr lang="en-US" sz="1800" b="1" kern="1200" dirty="0" smtClean="0">
                          <a:solidFill>
                            <a:srgbClr val="C00000"/>
                          </a:solidFill>
                          <a:effectLst/>
                          <a:latin typeface="Bell MT" panose="02020503060305020303" pitchFamily="18" charset="0"/>
                          <a:ea typeface="Arial"/>
                          <a:cs typeface="Arial"/>
                        </a:rPr>
                        <a:t>for</a:t>
                      </a:r>
                      <a:r>
                        <a:rPr lang="en-US" sz="1800" b="1" kern="1200" baseline="0" dirty="0" smtClean="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and </a:t>
                      </a:r>
                      <a:r>
                        <a:rPr lang="en-US" sz="1800" b="1" kern="1200" dirty="0">
                          <a:solidFill>
                            <a:srgbClr val="C00000"/>
                          </a:solidFill>
                          <a:effectLst/>
                          <a:latin typeface="Bell MT" panose="02020503060305020303" pitchFamily="18" charset="0"/>
                          <a:ea typeface="Arial"/>
                          <a:cs typeface="Arial"/>
                        </a:rPr>
                        <a:t>why. Avoid bland, 'genre-free text for </a:t>
                      </a:r>
                      <a:r>
                        <a:rPr lang="en-US" sz="1800" b="1" kern="1200" dirty="0" smtClean="0">
                          <a:solidFill>
                            <a:srgbClr val="C00000"/>
                          </a:solidFill>
                          <a:effectLst/>
                          <a:latin typeface="Bell MT" panose="02020503060305020303" pitchFamily="18" charset="0"/>
                          <a:ea typeface="Arial"/>
                          <a:cs typeface="Arial"/>
                        </a:rPr>
                        <a:t>no</a:t>
                      </a:r>
                      <a:r>
                        <a:rPr lang="en-US" sz="1800" b="1" kern="1200" dirty="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particular </a:t>
                      </a:r>
                      <a:r>
                        <a:rPr lang="en-US" sz="1800" b="1" kern="1200" dirty="0">
                          <a:solidFill>
                            <a:srgbClr val="C00000"/>
                          </a:solidFill>
                          <a:effectLst/>
                          <a:latin typeface="Bell MT" panose="02020503060305020303" pitchFamily="18" charset="0"/>
                          <a:ea typeface="Arial"/>
                          <a:cs typeface="Arial"/>
                        </a:rPr>
                        <a:t>audience' writing tasks.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1"/>
                  </a:ext>
                </a:extLst>
              </a:tr>
              <a:tr h="841248">
                <a:tc>
                  <a:txBody>
                    <a:bodyPr/>
                    <a:lstStyle/>
                    <a:p>
                      <a:pPr marL="0" marR="0" algn="ctr">
                        <a:lnSpc>
                          <a:spcPct val="100000"/>
                        </a:lnSpc>
                        <a:spcBef>
                          <a:spcPts val="0"/>
                        </a:spcBef>
                        <a:spcAft>
                          <a:spcPts val="0"/>
                        </a:spcAft>
                      </a:pPr>
                      <a:r>
                        <a:rPr lang="en-US" sz="1800" b="1" dirty="0">
                          <a:solidFill>
                            <a:srgbClr val="C00000"/>
                          </a:solidFill>
                          <a:effectLst/>
                          <a:latin typeface="Bell MT" panose="02020503060305020303" pitchFamily="18" charset="0"/>
                          <a:ea typeface="Times New Roman"/>
                          <a:cs typeface="Arial"/>
                        </a:rPr>
                        <a:t> </a:t>
                      </a:r>
                      <a:r>
                        <a:rPr lang="en-US" sz="1800" b="1" dirty="0" smtClean="0">
                          <a:solidFill>
                            <a:srgbClr val="C00000"/>
                          </a:solidFill>
                          <a:effectLst/>
                          <a:latin typeface="Bell MT" panose="02020503060305020303" pitchFamily="18" charset="0"/>
                          <a:ea typeface="Courier New"/>
                          <a:cs typeface="Arial"/>
                        </a:rPr>
                        <a:t>3</a:t>
                      </a:r>
                      <a:endParaRPr lang="en-US" sz="1800" b="1" dirty="0">
                        <a:solidFill>
                          <a:srgbClr val="C00000"/>
                        </a:solidFill>
                        <a:effectLst/>
                        <a:latin typeface="Bell MT" panose="02020503060305020303" pitchFamily="18" charset="0"/>
                        <a:ea typeface="Calibri"/>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35"/>
                        </a:spcBef>
                        <a:spcAft>
                          <a:spcPts val="0"/>
                        </a:spcAft>
                      </a:pPr>
                      <a:r>
                        <a:rPr lang="en-US" sz="1800" b="1" kern="1200" dirty="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Brainstorm ideas</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Whole class: use the board to collect as many ideas as possible. Small groups: speak and take notes.</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841248">
                <a:tc>
                  <a:txBody>
                    <a:bodyPr/>
                    <a:lstStyle/>
                    <a:p>
                      <a:pPr marL="136525" marR="0" algn="ctr">
                        <a:lnSpc>
                          <a:spcPct val="100000"/>
                        </a:lnSpc>
                        <a:spcBef>
                          <a:spcPts val="0"/>
                        </a:spcBef>
                        <a:spcAft>
                          <a:spcPts val="0"/>
                        </a:spcAft>
                      </a:pPr>
                      <a:r>
                        <a:rPr lang="en-US" sz="1800" b="1" dirty="0">
                          <a:solidFill>
                            <a:srgbClr val="C00000"/>
                          </a:solidFill>
                          <a:effectLst/>
                          <a:latin typeface="Bell MT" panose="02020503060305020303" pitchFamily="18" charset="0"/>
                          <a:ea typeface="Courier New"/>
                          <a:cs typeface="Arial"/>
                        </a:rPr>
                        <a:t>4</a:t>
                      </a:r>
                      <a:endParaRPr lang="en-US" sz="1800" b="1" dirty="0">
                        <a:solidFill>
                          <a:srgbClr val="C00000"/>
                        </a:solidFill>
                        <a:effectLst/>
                        <a:latin typeface="Bell MT" panose="02020503060305020303" pitchFamily="18" charset="0"/>
                        <a:ea typeface="Calibri"/>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100330" marR="0" algn="ctr">
                        <a:lnSpc>
                          <a:spcPct val="100000"/>
                        </a:lnSpc>
                        <a:spcBef>
                          <a:spcPts val="455"/>
                        </a:spcBef>
                        <a:spcAft>
                          <a:spcPts val="0"/>
                        </a:spcAft>
                      </a:pPr>
                      <a:r>
                        <a:rPr lang="en-US" sz="1800" b="1" kern="1200" dirty="0">
                          <a:solidFill>
                            <a:srgbClr val="C00000"/>
                          </a:solidFill>
                          <a:effectLst/>
                          <a:latin typeface="Bell MT" panose="02020503060305020303" pitchFamily="18" charset="0"/>
                          <a:ea typeface="Arial"/>
                          <a:cs typeface="Arial"/>
                        </a:rPr>
                        <a:t>Fast-write</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109220" indent="0" algn="just">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A very good way to overcome 'blank page· terror and get ideas flowing is to 'fast-write'  (see Section 7).</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3"/>
                  </a:ext>
                </a:extLst>
              </a:tr>
              <a:tr h="841248">
                <a:tc>
                  <a:txBody>
                    <a:bodyPr/>
                    <a:lstStyle/>
                    <a:p>
                      <a:pPr marL="130175" marR="0" algn="ctr">
                        <a:lnSpc>
                          <a:spcPct val="100000"/>
                        </a:lnSpc>
                        <a:spcBef>
                          <a:spcPts val="0"/>
                        </a:spcBef>
                        <a:spcAft>
                          <a:spcPts val="0"/>
                        </a:spcAft>
                      </a:pPr>
                      <a:r>
                        <a:rPr lang="en-US" sz="1800" b="1" dirty="0">
                          <a:solidFill>
                            <a:srgbClr val="C00000"/>
                          </a:solidFill>
                          <a:effectLst/>
                          <a:latin typeface="Bell MT" panose="02020503060305020303" pitchFamily="18" charset="0"/>
                          <a:ea typeface="Times New Roman"/>
                          <a:cs typeface="Arial"/>
                        </a:rPr>
                        <a:t>5</a:t>
                      </a:r>
                      <a:endParaRPr lang="en-US" sz="1800" b="1" dirty="0">
                        <a:solidFill>
                          <a:srgbClr val="C00000"/>
                        </a:solidFill>
                        <a:effectLst/>
                        <a:latin typeface="Bell MT" panose="02020503060305020303" pitchFamily="18" charset="0"/>
                        <a:ea typeface="Calibri"/>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87630" marR="0" algn="ctr">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Select </a:t>
                      </a:r>
                      <a:r>
                        <a:rPr lang="en-US" sz="1800" b="1" kern="1200" dirty="0">
                          <a:solidFill>
                            <a:srgbClr val="C00000"/>
                          </a:solidFill>
                          <a:effectLst/>
                          <a:latin typeface="Bell MT" panose="02020503060305020303" pitchFamily="18" charset="0"/>
                          <a:ea typeface="Arial"/>
                          <a:cs typeface="Arial"/>
                        </a:rPr>
                        <a:t>and reject </a:t>
                      </a:r>
                      <a:r>
                        <a:rPr lang="en-US" sz="1800" b="1" kern="1200" dirty="0" smtClean="0">
                          <a:solidFill>
                            <a:srgbClr val="C00000"/>
                          </a:solidFill>
                          <a:effectLst/>
                          <a:latin typeface="Bell MT" panose="02020503060305020303" pitchFamily="18" charset="0"/>
                          <a:ea typeface="Arial"/>
                          <a:cs typeface="Arial"/>
                        </a:rPr>
                        <a:t>ideas</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What's worth leaving out?</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5" name="Date Placeholder 4"/>
          <p:cNvSpPr>
            <a:spLocks noGrp="1"/>
          </p:cNvSpPr>
          <p:nvPr>
            <p:ph type="dt" sz="half" idx="10"/>
          </p:nvPr>
        </p:nvSpPr>
        <p:spPr/>
        <p:txBody>
          <a:bodyPr vert="horz" lIns="91440" tIns="45720" rIns="91440" bIns="45720" rtlCol="0" anchor="ctr"/>
          <a:lstStyle/>
          <a:p>
            <a:fld id="{55819870-3E63-43C5-B667-81DC96DD5444}"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28</a:t>
            </a:fld>
            <a:endParaRPr lang="en-US" sz="1200" b="1">
              <a:solidFill>
                <a:schemeClr val="tx2"/>
              </a:solidFill>
              <a:latin typeface="Arial" panose="020B0604020202020204" pitchFamily="34" charset="0"/>
              <a:cs typeface="Arial" panose="020B0604020202020204" pitchFamily="34" charset="0"/>
            </a:endParaRPr>
          </a:p>
        </p:txBody>
      </p:sp>
      <p:sp>
        <p:nvSpPr>
          <p:cNvPr id="8" name="TextBox 7"/>
          <p:cNvSpPr txBox="1"/>
          <p:nvPr/>
        </p:nvSpPr>
        <p:spPr>
          <a:xfrm>
            <a:off x="2057400" y="76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r>
              <a:rPr lang="en-US" sz="3600" dirty="0" smtClean="0"/>
              <a:t>Planning classroom writing work</a:t>
            </a:r>
            <a:endParaRPr lang="en-US" sz="3600" dirty="0"/>
          </a:p>
        </p:txBody>
      </p:sp>
    </p:spTree>
    <p:extLst>
      <p:ext uri="{BB962C8B-B14F-4D97-AF65-F5344CB8AC3E}">
        <p14:creationId xmlns:p14="http://schemas.microsoft.com/office/powerpoint/2010/main" val="113433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57145288"/>
              </p:ext>
            </p:extLst>
          </p:nvPr>
        </p:nvGraphicFramePr>
        <p:xfrm>
          <a:off x="1670046" y="152400"/>
          <a:ext cx="9836154" cy="6172200"/>
        </p:xfrm>
        <a:graphic>
          <a:graphicData uri="http://schemas.openxmlformats.org/drawingml/2006/table">
            <a:tbl>
              <a:tblPr firstRow="1" firstCol="1" lastRow="1" lastCol="1" bandRow="1" bandCol="1"/>
              <a:tblGrid>
                <a:gridCol w="400658">
                  <a:extLst>
                    <a:ext uri="{9D8B030D-6E8A-4147-A177-3AD203B41FA5}">
                      <a16:colId xmlns="" xmlns:a16="http://schemas.microsoft.com/office/drawing/2014/main" val="20000"/>
                    </a:ext>
                  </a:extLst>
                </a:gridCol>
                <a:gridCol w="2464049">
                  <a:extLst>
                    <a:ext uri="{9D8B030D-6E8A-4147-A177-3AD203B41FA5}">
                      <a16:colId xmlns="" xmlns:a16="http://schemas.microsoft.com/office/drawing/2014/main" val="20001"/>
                    </a:ext>
                  </a:extLst>
                </a:gridCol>
                <a:gridCol w="6971447">
                  <a:extLst>
                    <a:ext uri="{9D8B030D-6E8A-4147-A177-3AD203B41FA5}">
                      <a16:colId xmlns="" xmlns:a16="http://schemas.microsoft.com/office/drawing/2014/main" val="20002"/>
                    </a:ext>
                  </a:extLst>
                </a:gridCol>
              </a:tblGrid>
              <a:tr h="297180">
                <a:tc>
                  <a:txBody>
                    <a:bodyPr/>
                    <a:lstStyle/>
                    <a:p>
                      <a:pPr marL="0" marR="0" algn="ctr">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6</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l">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Sort </a:t>
                      </a:r>
                      <a:r>
                        <a:rPr lang="en-US" sz="1800" b="1" kern="1200" dirty="0">
                          <a:solidFill>
                            <a:srgbClr val="C00000"/>
                          </a:solidFill>
                          <a:effectLst/>
                          <a:latin typeface="Bell MT" panose="02020503060305020303" pitchFamily="18" charset="0"/>
                          <a:ea typeface="Arial"/>
                          <a:cs typeface="Arial"/>
                        </a:rPr>
                        <a:t>and order Ideas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Start </a:t>
                      </a:r>
                      <a:r>
                        <a:rPr lang="en-US" sz="1800" b="1" kern="1200" dirty="0">
                          <a:solidFill>
                            <a:srgbClr val="C00000"/>
                          </a:solidFill>
                          <a:effectLst/>
                          <a:latin typeface="Bell MT" panose="02020503060305020303" pitchFamily="18" charset="0"/>
                          <a:ea typeface="Arial"/>
                          <a:cs typeface="Arial"/>
                        </a:rPr>
                        <a:t>to plan structure of text by arranging ideas.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0"/>
                  </a:ext>
                </a:extLst>
              </a:tr>
              <a:tr h="891540">
                <a:tc>
                  <a:txBody>
                    <a:bodyPr/>
                    <a:lstStyle/>
                    <a:p>
                      <a:pPr marL="0" marR="0" algn="ctr">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7</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Decide </a:t>
                      </a:r>
                      <a:r>
                        <a:rPr lang="en-US" sz="1800" b="1" kern="1200" dirty="0">
                          <a:solidFill>
                            <a:srgbClr val="C00000"/>
                          </a:solidFill>
                          <a:effectLst/>
                          <a:latin typeface="Bell MT" panose="02020503060305020303" pitchFamily="18" charset="0"/>
                          <a:ea typeface="Arial"/>
                          <a:cs typeface="Arial"/>
                        </a:rPr>
                        <a:t>on specific requirements: </a:t>
                      </a:r>
                      <a:r>
                        <a:rPr lang="en-US" sz="1800" b="1" kern="1200" dirty="0" smtClean="0">
                          <a:solidFill>
                            <a:srgbClr val="C00000"/>
                          </a:solidFill>
                          <a:effectLst/>
                          <a:latin typeface="Bell MT" panose="02020503060305020303" pitchFamily="18" charset="0"/>
                          <a:ea typeface="Arial"/>
                          <a:cs typeface="Arial"/>
                        </a:rPr>
                        <a:t>style</a:t>
                      </a:r>
                      <a:r>
                        <a:rPr lang="en-US" sz="1800" b="1" kern="1200" dirty="0">
                          <a:solidFill>
                            <a:srgbClr val="C00000"/>
                          </a:solidFill>
                          <a:effectLst/>
                          <a:latin typeface="Bell MT" panose="02020503060305020303" pitchFamily="18" charset="0"/>
                          <a:ea typeface="Arial"/>
                          <a:cs typeface="Arial"/>
                        </a:rPr>
                        <a:t>, information</a:t>
                      </a:r>
                      <a:r>
                        <a:rPr lang="en-US" sz="1800" b="1" kern="1200" dirty="0" smtClean="0">
                          <a:solidFill>
                            <a:srgbClr val="C00000"/>
                          </a:solidFill>
                          <a:effectLst/>
                          <a:latin typeface="Bell MT" panose="02020503060305020303" pitchFamily="18" charset="0"/>
                          <a:ea typeface="Arial"/>
                          <a:cs typeface="Arial"/>
                        </a:rPr>
                        <a:t>, layout, etc.</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How </a:t>
                      </a:r>
                      <a:r>
                        <a:rPr lang="en-US" sz="1800" b="1" kern="1200" dirty="0">
                          <a:solidFill>
                            <a:srgbClr val="C00000"/>
                          </a:solidFill>
                          <a:effectLst/>
                          <a:latin typeface="Bell MT" panose="02020503060305020303" pitchFamily="18" charset="0"/>
                          <a:ea typeface="Arial"/>
                          <a:cs typeface="Arial"/>
                        </a:rPr>
                        <a:t>is the text to be laid out, paragraphed,  organised? Are there any special rules </a:t>
                      </a:r>
                      <a:r>
                        <a:rPr lang="en-US" sz="1800" b="1" kern="1200" dirty="0" smtClean="0">
                          <a:solidFill>
                            <a:srgbClr val="C00000"/>
                          </a:solidFill>
                          <a:effectLst/>
                          <a:latin typeface="Bell MT" panose="02020503060305020303" pitchFamily="18" charset="0"/>
                          <a:ea typeface="Arial"/>
                          <a:cs typeface="Arial"/>
                        </a:rPr>
                        <a:t>(e.g. </a:t>
                      </a:r>
                      <a:r>
                        <a:rPr lang="en-US" sz="1800" b="1" kern="1200" dirty="0">
                          <a:solidFill>
                            <a:srgbClr val="C00000"/>
                          </a:solidFill>
                          <a:effectLst/>
                          <a:latin typeface="Bell MT" panose="02020503060305020303" pitchFamily="18" charset="0"/>
                          <a:ea typeface="Arial"/>
                          <a:cs typeface="Arial"/>
                        </a:rPr>
                        <a:t>if it's a letter, report, </a:t>
                      </a:r>
                      <a:r>
                        <a:rPr lang="en-US" sz="1800" b="1" kern="1200" dirty="0" smtClean="0">
                          <a:solidFill>
                            <a:srgbClr val="C00000"/>
                          </a:solidFill>
                          <a:effectLst/>
                          <a:latin typeface="Bell MT" panose="02020503060305020303" pitchFamily="18" charset="0"/>
                          <a:ea typeface="Arial"/>
                          <a:cs typeface="Arial"/>
                        </a:rPr>
                        <a:t>etc.)? </a:t>
                      </a:r>
                      <a:r>
                        <a:rPr lang="en-US" sz="1800" b="1" kern="1200" dirty="0">
                          <a:solidFill>
                            <a:srgbClr val="C00000"/>
                          </a:solidFill>
                          <a:effectLst/>
                          <a:latin typeface="Bell MT" panose="02020503060305020303" pitchFamily="18" charset="0"/>
                          <a:ea typeface="Arial"/>
                          <a:cs typeface="Arial"/>
                        </a:rPr>
                        <a:t>Are there things that must be included or stated in a certain way?</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891540">
                <a:tc>
                  <a:txBody>
                    <a:bodyPr/>
                    <a:lstStyle/>
                    <a:p>
                      <a:pPr marL="13081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8</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Focus </a:t>
                      </a:r>
                      <a:r>
                        <a:rPr lang="en-US" sz="1800" b="1" kern="1200" dirty="0">
                          <a:solidFill>
                            <a:srgbClr val="C00000"/>
                          </a:solidFill>
                          <a:effectLst/>
                          <a:latin typeface="Bell MT" panose="02020503060305020303" pitchFamily="18" charset="0"/>
                          <a:ea typeface="Arial"/>
                          <a:cs typeface="Arial"/>
                        </a:rPr>
                        <a:t>on useful models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Help </a:t>
                      </a:r>
                      <a:r>
                        <a:rPr lang="en-US" sz="1800" b="1" kern="1200" dirty="0">
                          <a:solidFill>
                            <a:srgbClr val="C00000"/>
                          </a:solidFill>
                          <a:effectLst/>
                          <a:latin typeface="Bell MT" panose="02020503060305020303" pitchFamily="18" charset="0"/>
                          <a:ea typeface="Arial"/>
                          <a:cs typeface="Arial"/>
                        </a:rPr>
                        <a:t>students to study sample(s) of written texts similar to the one they are writing. Focus on content, message, organisation, grammar, phrases, etc.</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2"/>
                  </a:ext>
                </a:extLst>
              </a:tr>
              <a:tr h="594360">
                <a:tc>
                  <a:txBody>
                    <a:bodyPr/>
                    <a:lstStyle/>
                    <a:p>
                      <a:pPr marL="102870" marR="8509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9</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Plan the text</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519430" indent="0" algn="just">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Use notes, </a:t>
                      </a:r>
                      <a:r>
                        <a:rPr lang="en-US" sz="1800" b="1" kern="1200" dirty="0" smtClean="0">
                          <a:solidFill>
                            <a:srgbClr val="C00000"/>
                          </a:solidFill>
                          <a:effectLst/>
                          <a:latin typeface="Bell MT" panose="02020503060305020303" pitchFamily="18" charset="0"/>
                          <a:ea typeface="Arial"/>
                          <a:cs typeface="Arial"/>
                        </a:rPr>
                        <a:t>sketches </a:t>
                      </a:r>
                      <a:r>
                        <a:rPr lang="en-US" sz="1800" b="1" kern="1200" dirty="0">
                          <a:solidFill>
                            <a:srgbClr val="C00000"/>
                          </a:solidFill>
                          <a:effectLst/>
                          <a:latin typeface="Bell MT" panose="02020503060305020303" pitchFamily="18" charset="0"/>
                          <a:ea typeface="Arial"/>
                          <a:cs typeface="Arial"/>
                        </a:rPr>
                        <a:t>or cut-up cards to start organising a </a:t>
                      </a:r>
                      <a:r>
                        <a:rPr lang="en-US" sz="1800" b="1" kern="1200" dirty="0" smtClean="0">
                          <a:solidFill>
                            <a:srgbClr val="C00000"/>
                          </a:solidFill>
                          <a:effectLst/>
                          <a:latin typeface="Bell MT" panose="02020503060305020303" pitchFamily="18" charset="0"/>
                          <a:ea typeface="Arial"/>
                          <a:cs typeface="Arial"/>
                        </a:rPr>
                        <a:t>possible shape </a:t>
                      </a:r>
                      <a:r>
                        <a:rPr lang="en-US" sz="1800" b="1" kern="1200" dirty="0">
                          <a:solidFill>
                            <a:srgbClr val="C00000"/>
                          </a:solidFill>
                          <a:effectLst/>
                          <a:latin typeface="Bell MT" panose="02020503060305020303" pitchFamily="18" charset="0"/>
                          <a:ea typeface="Arial"/>
                          <a:cs typeface="Arial"/>
                        </a:rPr>
                        <a:t>for the text.</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891540">
                <a:tc>
                  <a:txBody>
                    <a:bodyPr/>
                    <a:lstStyle/>
                    <a:p>
                      <a:pPr marL="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 </a:t>
                      </a:r>
                      <a:r>
                        <a:rPr lang="en-US" sz="1800" b="1" kern="1200" dirty="0" smtClean="0">
                          <a:solidFill>
                            <a:srgbClr val="C00000"/>
                          </a:solidFill>
                          <a:effectLst/>
                          <a:latin typeface="Bell MT" panose="02020503060305020303" pitchFamily="18" charset="0"/>
                          <a:ea typeface="Arial"/>
                          <a:cs typeface="Arial"/>
                        </a:rPr>
                        <a:t>10</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Get </a:t>
                      </a:r>
                      <a:r>
                        <a:rPr lang="en-US" sz="1800" b="1" kern="1200" dirty="0">
                          <a:solidFill>
                            <a:srgbClr val="C00000"/>
                          </a:solidFill>
                          <a:effectLst/>
                          <a:latin typeface="Bell MT" panose="02020503060305020303" pitchFamily="18" charset="0"/>
                          <a:ea typeface="Arial"/>
                          <a:cs typeface="Arial"/>
                        </a:rPr>
                        <a:t>feedback</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At various </a:t>
                      </a:r>
                      <a:r>
                        <a:rPr lang="en-US" sz="1800" b="1" kern="1200" dirty="0">
                          <a:solidFill>
                            <a:srgbClr val="C00000"/>
                          </a:solidFill>
                          <a:effectLst/>
                          <a:latin typeface="Bell MT" panose="02020503060305020303" pitchFamily="18" charset="0"/>
                          <a:ea typeface="Arial"/>
                          <a:cs typeface="Arial"/>
                        </a:rPr>
                        <a:t>points, you, other students or groups can read and make helpful </a:t>
                      </a:r>
                      <a:r>
                        <a:rPr lang="en-US" sz="1800" b="1" kern="1200" dirty="0" smtClean="0">
                          <a:solidFill>
                            <a:srgbClr val="C00000"/>
                          </a:solidFill>
                          <a:effectLst/>
                          <a:latin typeface="Bell MT" panose="02020503060305020303" pitchFamily="18" charset="0"/>
                          <a:ea typeface="Arial"/>
                          <a:cs typeface="Arial"/>
                        </a:rPr>
                        <a:t>comments/suggestions </a:t>
                      </a:r>
                      <a:r>
                        <a:rPr lang="en-US" sz="1800" b="1" kern="1200" dirty="0">
                          <a:solidFill>
                            <a:srgbClr val="C00000"/>
                          </a:solidFill>
                          <a:effectLst/>
                          <a:latin typeface="Bell MT" panose="02020503060305020303" pitchFamily="18" charset="0"/>
                          <a:ea typeface="Arial"/>
                          <a:cs typeface="Arial"/>
                        </a:rPr>
                        <a:t>about a text. This help may be on the content and message, the organisation, the language,  etc.</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4"/>
                  </a:ext>
                </a:extLst>
              </a:tr>
              <a:tr h="594360">
                <a:tc>
                  <a:txBody>
                    <a:bodyPr/>
                    <a:lstStyle/>
                    <a:p>
                      <a:pPr marL="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11</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Prepare </a:t>
                      </a:r>
                      <a:r>
                        <a:rPr lang="en-US" sz="1800" b="1" kern="1200" dirty="0">
                          <a:solidFill>
                            <a:srgbClr val="C00000"/>
                          </a:solidFill>
                          <a:effectLst/>
                          <a:latin typeface="Bell MT" panose="02020503060305020303" pitchFamily="18" charset="0"/>
                          <a:ea typeface="Arial"/>
                          <a:cs typeface="Arial"/>
                        </a:rPr>
                        <a:t>draft(s)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Students </a:t>
                      </a:r>
                      <a:r>
                        <a:rPr lang="en-US" sz="1800" b="1" kern="1200" dirty="0">
                          <a:solidFill>
                            <a:srgbClr val="C00000"/>
                          </a:solidFill>
                          <a:effectLst/>
                          <a:latin typeface="Bell MT" panose="02020503060305020303" pitchFamily="18" charset="0"/>
                          <a:ea typeface="Arial"/>
                          <a:cs typeface="Arial"/>
                        </a:rPr>
                        <a:t>often benefit from preparing a draft version before the final one. This gives them the chance to get reader reactions and corrections.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891540">
                <a:tc>
                  <a:txBody>
                    <a:bodyPr/>
                    <a:lstStyle/>
                    <a:p>
                      <a:pPr marL="87630" marR="0" algn="ctr">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12</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Edit</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Students </a:t>
                      </a:r>
                      <a:r>
                        <a:rPr lang="en-US" sz="1800" b="1" kern="1200" dirty="0">
                          <a:solidFill>
                            <a:srgbClr val="C00000"/>
                          </a:solidFill>
                          <a:effectLst/>
                          <a:latin typeface="Bell MT" panose="02020503060305020303" pitchFamily="18" charset="0"/>
                          <a:ea typeface="Arial"/>
                          <a:cs typeface="Arial"/>
                        </a:rPr>
                        <a:t>carefully go through their own text, checking if it says what they want it to, </a:t>
                      </a:r>
                      <a:r>
                        <a:rPr lang="en-US" sz="1800" b="1" kern="1200" dirty="0" smtClean="0">
                          <a:solidFill>
                            <a:srgbClr val="C00000"/>
                          </a:solidFill>
                          <a:effectLst/>
                          <a:latin typeface="Bell MT" panose="02020503060305020303" pitchFamily="18" charset="0"/>
                          <a:ea typeface="Arial"/>
                          <a:cs typeface="Arial"/>
                        </a:rPr>
                        <a:t>if </a:t>
                      </a:r>
                      <a:r>
                        <a:rPr lang="en-US" sz="1800" b="1" kern="1200" dirty="0">
                          <a:solidFill>
                            <a:srgbClr val="C00000"/>
                          </a:solidFill>
                          <a:effectLst/>
                          <a:latin typeface="Bell MT" panose="02020503060305020303" pitchFamily="18" charset="0"/>
                          <a:ea typeface="Arial"/>
                          <a:cs typeface="Arial"/>
                        </a:rPr>
                        <a:t>it reads clearly and smoothly</a:t>
                      </a:r>
                      <a:r>
                        <a:rPr lang="en-US" sz="1800" b="1" kern="1200" dirty="0" smtClean="0">
                          <a:solidFill>
                            <a:srgbClr val="C00000"/>
                          </a:solidFill>
                          <a:effectLst/>
                          <a:latin typeface="Bell MT" panose="02020503060305020303" pitchFamily="18" charset="0"/>
                          <a:ea typeface="Arial"/>
                          <a:cs typeface="Arial"/>
                        </a:rPr>
                        <a:t>, </a:t>
                      </a:r>
                      <a:r>
                        <a:rPr lang="en-US" sz="1800" b="1" kern="1200" dirty="0">
                          <a:solidFill>
                            <a:srgbClr val="C00000"/>
                          </a:solidFill>
                          <a:effectLst/>
                          <a:latin typeface="Bell MT" panose="02020503060305020303" pitchFamily="18" charset="0"/>
                          <a:ea typeface="Arial"/>
                          <a:cs typeface="Arial"/>
                        </a:rPr>
                        <a:t>if its language is correct, etc.</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extLst>
                  <a:ext uri="{0D108BD9-81ED-4DB2-BD59-A6C34878D82A}">
                    <a16:rowId xmlns="" xmlns:a16="http://schemas.microsoft.com/office/drawing/2014/main" val="10006"/>
                  </a:ext>
                </a:extLst>
              </a:tr>
              <a:tr h="297180">
                <a:tc>
                  <a:txBody>
                    <a:bodyPr/>
                    <a:lstStyle/>
                    <a:p>
                      <a:pPr marL="8128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13</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Prepare </a:t>
                      </a:r>
                      <a:r>
                        <a:rPr lang="en-US" sz="1800" b="1" kern="1200" dirty="0">
                          <a:solidFill>
                            <a:srgbClr val="C00000"/>
                          </a:solidFill>
                          <a:effectLst/>
                          <a:latin typeface="Bell MT" panose="02020503060305020303" pitchFamily="18" charset="0"/>
                          <a:ea typeface="Arial"/>
                          <a:cs typeface="Arial"/>
                        </a:rPr>
                        <a:t>final text</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Based </a:t>
                      </a:r>
                      <a:r>
                        <a:rPr lang="en-US" sz="1800" b="1" kern="1200" dirty="0">
                          <a:solidFill>
                            <a:srgbClr val="C00000"/>
                          </a:solidFill>
                          <a:effectLst/>
                          <a:latin typeface="Bell MT" panose="02020503060305020303" pitchFamily="18" charset="0"/>
                          <a:ea typeface="Arial"/>
                          <a:cs typeface="Arial"/>
                        </a:rPr>
                        <a:t>on feedback, students write a finished text.</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594360">
                <a:tc>
                  <a:txBody>
                    <a:bodyPr/>
                    <a:lstStyle/>
                    <a:p>
                      <a:pPr marL="87630" marR="0" algn="ctr">
                        <a:lnSpc>
                          <a:spcPct val="100000"/>
                        </a:lnSpc>
                        <a:spcBef>
                          <a:spcPts val="0"/>
                        </a:spcBef>
                        <a:spcAft>
                          <a:spcPts val="0"/>
                        </a:spcAft>
                      </a:pPr>
                      <a:r>
                        <a:rPr lang="en-US" sz="1800" b="1" kern="1200" dirty="0">
                          <a:solidFill>
                            <a:srgbClr val="C00000"/>
                          </a:solidFill>
                          <a:effectLst/>
                          <a:latin typeface="Bell MT" panose="02020503060305020303" pitchFamily="18" charset="0"/>
                          <a:ea typeface="Arial"/>
                          <a:cs typeface="Arial"/>
                        </a:rPr>
                        <a:t>14</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Readers</a:t>
                      </a:r>
                      <a:endParaRPr lang="en-US" sz="1800" b="1" kern="1200" dirty="0">
                        <a:solidFill>
                          <a:srgbClr val="C00000"/>
                        </a:solidFill>
                        <a:effectLst/>
                        <a:latin typeface="Bell MT" panose="02020503060305020303" pitchFamily="18" charset="0"/>
                        <a:ea typeface="Arial"/>
                        <a:cs typeface="Arial"/>
                      </a:endParaRP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3DFEE"/>
                    </a:solidFill>
                  </a:tcPr>
                </a:tc>
                <a:tc>
                  <a:txBody>
                    <a:bodyPr/>
                    <a:lstStyle/>
                    <a:p>
                      <a:pPr marL="0" marR="0" algn="just">
                        <a:lnSpc>
                          <a:spcPct val="100000"/>
                        </a:lnSpc>
                        <a:spcBef>
                          <a:spcPts val="0"/>
                        </a:spcBef>
                        <a:spcAft>
                          <a:spcPts val="0"/>
                        </a:spcAft>
                      </a:pPr>
                      <a:r>
                        <a:rPr lang="en-US" sz="1800" b="1" kern="1200" dirty="0" smtClean="0">
                          <a:solidFill>
                            <a:srgbClr val="C00000"/>
                          </a:solidFill>
                          <a:effectLst/>
                          <a:latin typeface="Bell MT" panose="02020503060305020303" pitchFamily="18" charset="0"/>
                          <a:ea typeface="Arial"/>
                          <a:cs typeface="Arial"/>
                        </a:rPr>
                        <a:t>Rather </a:t>
                      </a:r>
                      <a:r>
                        <a:rPr lang="en-US" sz="1800" b="1" kern="1200" dirty="0">
                          <a:solidFill>
                            <a:srgbClr val="C00000"/>
                          </a:solidFill>
                          <a:effectLst/>
                          <a:latin typeface="Bell MT" panose="02020503060305020303" pitchFamily="18" charset="0"/>
                          <a:ea typeface="Arial"/>
                          <a:cs typeface="Arial"/>
                        </a:rPr>
                        <a:t>than simply 'mark' a text, get other students to respond to it in some more realistic ways.</a:t>
                      </a:r>
                    </a:p>
                  </a:txBody>
                  <a:tcPr marL="25441" marR="2544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bl>
          </a:graphicData>
        </a:graphic>
      </p:graphicFrame>
      <p:sp>
        <p:nvSpPr>
          <p:cNvPr id="4" name="Date Placeholder 3"/>
          <p:cNvSpPr>
            <a:spLocks noGrp="1"/>
          </p:cNvSpPr>
          <p:nvPr>
            <p:ph type="dt" sz="half" idx="10"/>
          </p:nvPr>
        </p:nvSpPr>
        <p:spPr/>
        <p:txBody>
          <a:bodyPr vert="horz" lIns="91440" tIns="45720" rIns="91440" bIns="45720" rtlCol="0" anchor="ctr"/>
          <a:lstStyle/>
          <a:p>
            <a:fld id="{FA682E7F-949B-4682-91D1-DDC5613091F2}"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29</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8638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609601"/>
            <a:ext cx="8331200" cy="1295400"/>
          </a:xfrm>
        </p:spPr>
        <p:txBody>
          <a:bodyPr/>
          <a:lstStyle/>
          <a:p>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ea typeface="+mn-ea"/>
                <a:cs typeface="+mn-cs"/>
              </a:rPr>
              <a:t>Task 1: Discuss the following quotation:</a:t>
            </a:r>
            <a:endParaRPr lang="ar-KW" dirty="0"/>
          </a:p>
        </p:txBody>
      </p:sp>
      <p:sp>
        <p:nvSpPr>
          <p:cNvPr id="3" name="عنوان فرعي 2"/>
          <p:cNvSpPr>
            <a:spLocks noGrp="1"/>
          </p:cNvSpPr>
          <p:nvPr>
            <p:ph type="subTitle" idx="1"/>
          </p:nvPr>
        </p:nvSpPr>
        <p:spPr>
          <a:xfrm>
            <a:off x="1828800" y="2971800"/>
            <a:ext cx="10210800" cy="1116085"/>
          </a:xfrm>
        </p:spPr>
        <p:txBody>
          <a:bodyPr>
            <a:normAutofit fontScale="85000" lnSpcReduction="20000"/>
          </a:bodyPr>
          <a:lstStyle/>
          <a:p>
            <a:pPr>
              <a:lnSpc>
                <a:spcPct val="115000"/>
              </a:lnSpc>
              <a:spcAft>
                <a:spcPts val="1000"/>
              </a:spcAft>
            </a:pPr>
            <a:r>
              <a:rPr lang="en-US" sz="3600" b="1" dirty="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"Writing is a way of talking without </a:t>
            </a: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being interrupted</a:t>
            </a:r>
            <a:r>
              <a:rPr lang="en-US" sz="3600" b="1" dirty="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r>
              <a:rPr lang="en-US" sz="3600" b="1" dirty="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Jules </a:t>
            </a:r>
            <a:r>
              <a:rPr lang="en-US" sz="3600" b="1" dirty="0" err="1">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Renard</a:t>
            </a:r>
            <a:endParaRPr lang="en-US" sz="3600" b="1" dirty="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endParaRPr>
          </a:p>
          <a:p>
            <a:endParaRPr lang="ar-KW" dirty="0"/>
          </a:p>
        </p:txBody>
      </p:sp>
    </p:spTree>
    <p:extLst>
      <p:ext uri="{BB962C8B-B14F-4D97-AF65-F5344CB8AC3E}">
        <p14:creationId xmlns:p14="http://schemas.microsoft.com/office/powerpoint/2010/main" val="3702275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1846659"/>
          </a:xfrm>
          <a:prstGeom prst="rect">
            <a:avLst/>
          </a:prstGeom>
        </p:spPr>
        <p:txBody>
          <a:bodyPr wrap="square">
            <a:spAutoFit/>
          </a:bodyPr>
          <a:lstStyle/>
          <a:p>
            <a:pPr lvl="0"/>
            <a:r>
              <a:rPr lang="en-US" sz="3600" b="1" dirty="0" smtClean="0">
                <a:solidFill>
                  <a:srgbClr val="FF0000"/>
                </a:solidFill>
              </a:rPr>
              <a:t>Task4</a:t>
            </a:r>
          </a:p>
          <a:p>
            <a:pPr lvl="0"/>
            <a:endParaRPr lang="en-US" sz="2800" cap="all" dirty="0" smtClean="0">
              <a:solidFill>
                <a:srgbClr val="EA068C"/>
              </a:solidFill>
              <a:latin typeface="Comic Sans MS"/>
              <a:ea typeface="Times New Roman"/>
              <a:cs typeface="Arial"/>
            </a:endParaRPr>
          </a:p>
          <a:p>
            <a:pPr>
              <a:spcBef>
                <a:spcPts val="1200"/>
              </a:spcBef>
              <a:spcAft>
                <a:spcPts val="1200"/>
              </a:spcAft>
            </a:pPr>
            <a:r>
              <a:rPr lang="en-US" sz="2000" b="1" dirty="0" smtClean="0">
                <a:latin typeface="Calibri"/>
                <a:ea typeface="Calibri"/>
                <a:cs typeface="Arial"/>
              </a:rPr>
              <a:t>Fill in the chart with the appropriate steps from ‘Planning classroom writing work’  that fit the active learning stages of a lesson plan.</a:t>
            </a:r>
            <a:endParaRPr lang="en-US" sz="2000" b="1" dirty="0">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30</a:t>
            </a:fld>
            <a:endParaRPr lang="en-US" sz="1200" b="1">
              <a:solidFill>
                <a:srgbClr val="000000"/>
              </a:solidFill>
              <a:latin typeface="Arial" panose="020B0604020202020204" pitchFamily="34" charset="0"/>
              <a:cs typeface="Arial" panose="020B0604020202020204" pitchFamily="34" charset="0"/>
            </a:endParaRPr>
          </a:p>
        </p:txBody>
      </p:sp>
      <p:graphicFrame>
        <p:nvGraphicFramePr>
          <p:cNvPr id="5" name="جدول 4"/>
          <p:cNvGraphicFramePr>
            <a:graphicFrameLocks noGrp="1"/>
          </p:cNvGraphicFramePr>
          <p:nvPr>
            <p:extLst>
              <p:ext uri="{D42A27DB-BD31-4B8C-83A1-F6EECF244321}">
                <p14:modId xmlns:p14="http://schemas.microsoft.com/office/powerpoint/2010/main" val="2699855037"/>
              </p:ext>
            </p:extLst>
          </p:nvPr>
        </p:nvGraphicFramePr>
        <p:xfrm>
          <a:off x="2133600" y="4267200"/>
          <a:ext cx="8128000" cy="1623060"/>
        </p:xfrm>
        <a:graphic>
          <a:graphicData uri="http://schemas.openxmlformats.org/drawingml/2006/table">
            <a:tbl>
              <a:tblPr rtl="1" firstRow="1" bandRow="1">
                <a:tableStyleId>{5C22544A-7EE6-4342-B048-85BDC9FD1C3A}</a:tableStyleId>
              </a:tblPr>
              <a:tblGrid>
                <a:gridCol w="2032000"/>
                <a:gridCol w="2032000"/>
                <a:gridCol w="2032000"/>
                <a:gridCol w="2032000"/>
              </a:tblGrid>
              <a:tr h="370840">
                <a:tc>
                  <a:txBody>
                    <a:bodyPr/>
                    <a:lstStyle/>
                    <a:p>
                      <a:pPr algn="ctr" rtl="1"/>
                      <a:r>
                        <a:rPr lang="en-US" dirty="0" smtClean="0"/>
                        <a:t>Creative application</a:t>
                      </a:r>
                      <a:endParaRPr lang="ar-KW" dirty="0"/>
                    </a:p>
                  </a:txBody>
                  <a:tcPr/>
                </a:tc>
                <a:tc>
                  <a:txBody>
                    <a:bodyPr/>
                    <a:lstStyle/>
                    <a:p>
                      <a:pPr algn="ctr" rtl="1"/>
                      <a:r>
                        <a:rPr lang="en-US" dirty="0" smtClean="0"/>
                        <a:t>Shared information and discussion</a:t>
                      </a:r>
                      <a:endParaRPr lang="ar-KW" dirty="0"/>
                    </a:p>
                  </a:txBody>
                  <a:tcPr/>
                </a:tc>
                <a:tc>
                  <a:txBody>
                    <a:bodyPr/>
                    <a:lstStyle/>
                    <a:p>
                      <a:pPr algn="ctr" rtl="1"/>
                      <a:r>
                        <a:rPr lang="en-US" dirty="0" smtClean="0"/>
                        <a:t>Research question and Assignment</a:t>
                      </a:r>
                      <a:endParaRPr lang="ar-KW" dirty="0"/>
                    </a:p>
                  </a:txBody>
                  <a:tcPr/>
                </a:tc>
                <a:tc>
                  <a:txBody>
                    <a:bodyPr/>
                    <a:lstStyle/>
                    <a:p>
                      <a:pPr algn="ctr" rtl="1"/>
                      <a:r>
                        <a:rPr lang="en-US" dirty="0" smtClean="0"/>
                        <a:t>Stimulation stage</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en-US" dirty="0" smtClean="0"/>
                    </a:p>
                    <a:p>
                      <a:pPr rtl="1"/>
                      <a:endParaRPr lang="en-US" dirty="0" smtClean="0"/>
                    </a:p>
                    <a:p>
                      <a:pPr rtl="1"/>
                      <a:endParaRPr lang="en-US" dirty="0" smtClean="0"/>
                    </a:p>
                    <a:p>
                      <a:pPr rtl="1"/>
                      <a:endParaRPr lang="en-US" dirty="0" smtClean="0"/>
                    </a:p>
                    <a:p>
                      <a:pPr rtl="1"/>
                      <a:endParaRPr lang="ar-KW" dirty="0"/>
                    </a:p>
                  </a:txBody>
                  <a:tcPr/>
                </a:tc>
              </a:tr>
            </a:tbl>
          </a:graphicData>
        </a:graphic>
      </p:graphicFrame>
    </p:spTree>
    <p:extLst>
      <p:ext uri="{BB962C8B-B14F-4D97-AF65-F5344CB8AC3E}">
        <p14:creationId xmlns:p14="http://schemas.microsoft.com/office/powerpoint/2010/main" val="384086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2108" y="-7307"/>
            <a:ext cx="9886952" cy="7070654"/>
          </a:xfrm>
          <a:prstGeom prst="rect">
            <a:avLst/>
          </a:prstGeom>
        </p:spPr>
        <p:txBody>
          <a:bodyPr wrap="square">
            <a:spAutoFit/>
          </a:bodyPr>
          <a:lstStyle/>
          <a:p>
            <a:pPr lvl="0" algn="ct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3200" b="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Ideas</a:t>
            </a:r>
            <a:r>
              <a:rPr lang="en-US" sz="3200" dirty="0">
                <a:solidFill>
                  <a:srgbClr val="465562"/>
                </a:solidFill>
              </a:rPr>
              <a:t> </a:t>
            </a:r>
            <a:r>
              <a:rPr lang="en-US" sz="3200" b="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for helping writing</a:t>
            </a:r>
          </a:p>
          <a:p>
            <a:pPr indent="457200" algn="just">
              <a:lnSpc>
                <a:spcPct val="115000"/>
              </a:lnSpc>
              <a:spcAft>
                <a:spcPts val="1000"/>
              </a:spcAft>
            </a:pPr>
            <a:r>
              <a:rPr lang="en-US" sz="3200" b="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Fast-writing:</a:t>
            </a:r>
          </a:p>
          <a:p>
            <a:pPr indent="457200" algn="just">
              <a:lnSpc>
                <a:spcPct val="115000"/>
              </a:lnSpc>
              <a:spcAft>
                <a:spcPts val="1000"/>
              </a:spcAft>
            </a:pP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Tell students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that they need a few pieces of blank paper. The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rules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are that when you say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start,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they should:</a:t>
            </a: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start writing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about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topic;</a:t>
            </a: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not stop writing;</a:t>
            </a: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not put their pen down at all;</a:t>
            </a: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not worry about  spelling,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grammar … etc.;</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just">
              <a:lnSpc>
                <a:spcPct val="115000"/>
              </a:lnSpc>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urn, um, um' or rubbish' or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something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else if they can't  think of what to write;</a:t>
            </a:r>
          </a:p>
          <a:p>
            <a:pPr marL="342900" indent="-342900" algn="just">
              <a:lnSpc>
                <a:spcPct val="115000"/>
              </a:lnSpc>
              <a:spcAft>
                <a:spcPts val="1000"/>
              </a:spcAft>
              <a:buFont typeface="Wingdings"/>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not stop to go back and read what they have written;</a:t>
            </a:r>
          </a:p>
        </p:txBody>
      </p:sp>
      <p:sp>
        <p:nvSpPr>
          <p:cNvPr id="4" name="Date Placeholder 3"/>
          <p:cNvSpPr>
            <a:spLocks noGrp="1"/>
          </p:cNvSpPr>
          <p:nvPr>
            <p:ph type="dt" sz="half" idx="10"/>
          </p:nvPr>
        </p:nvSpPr>
        <p:spPr/>
        <p:txBody>
          <a:bodyPr vert="horz" lIns="91440" tIns="45720" rIns="91440" bIns="45720" rtlCol="0" anchor="ctr"/>
          <a:lstStyle/>
          <a:p>
            <a:fld id="{4AE401AD-FDDC-4B78-83CF-373BC8330CA9}"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31</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9397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p:cNvSpPr/>
          <p:nvPr/>
        </p:nvSpPr>
        <p:spPr>
          <a:xfrm>
            <a:off x="1619247" y="381000"/>
            <a:ext cx="9759954" cy="5722207"/>
          </a:xfrm>
          <a:prstGeom prst="rect">
            <a:avLst/>
          </a:prstGeom>
        </p:spPr>
        <p:txBody>
          <a:bodyPr wrap="square">
            <a:spAutoFit/>
          </a:bodyPr>
          <a:lstStyle/>
          <a:p>
            <a:pPr indent="58738">
              <a:lnSpc>
                <a:spcPct val="115000"/>
              </a:lnSpc>
              <a:spcAft>
                <a:spcPts val="1000"/>
              </a:spcAft>
            </a:pP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Looking at sample texts</a:t>
            </a:r>
            <a:endParaRPr lang="en-US" sz="32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indent="457200" algn="just">
              <a:lnSpc>
                <a:spcPct val="115000"/>
              </a:lnSpc>
              <a:spcAft>
                <a:spcPts val="1000"/>
              </a:spcAft>
            </a:pP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It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is often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helpful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if students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see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samples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kind of texts they are working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on</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If you offer this as an activity early on in the lesson sequence, it is likely that this sample will be viewed as a kind of model on which to base their own work. The final product may then be substantially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similar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the original, especially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layout and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organization,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but with substitutions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content. If you offer samples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later on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in the writing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work</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learners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will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probably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see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text as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something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give them extra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support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and ideas, but may not significantly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alter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their own overall structure and content.</a:t>
            </a:r>
          </a:p>
        </p:txBody>
      </p:sp>
      <p:sp>
        <p:nvSpPr>
          <p:cNvPr id="4" name="Date Placeholder 3"/>
          <p:cNvSpPr>
            <a:spLocks noGrp="1"/>
          </p:cNvSpPr>
          <p:nvPr>
            <p:ph type="dt" sz="half" idx="10"/>
          </p:nvPr>
        </p:nvSpPr>
        <p:spPr/>
        <p:txBody>
          <a:bodyPr vert="horz" lIns="91440" tIns="45720" rIns="91440" bIns="45720" rtlCol="0" anchor="ctr"/>
          <a:lstStyle/>
          <a:p>
            <a:fld id="{9FEFEBD4-6388-4C7E-BB32-AC8E5C2F9E3E}"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32</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54986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93846" y="381000"/>
            <a:ext cx="9836154" cy="6555641"/>
          </a:xfrm>
          <a:prstGeom prst="rect">
            <a:avLst/>
          </a:prstGeom>
        </p:spPr>
        <p:txBody>
          <a:bodyPr wrap="square">
            <a:spAutoFit/>
          </a:bodyPr>
          <a:lstStyle/>
          <a:p>
            <a:pPr algn="just">
              <a:lnSpc>
                <a:spcPct val="150000"/>
              </a:lnSpc>
              <a:tabLst>
                <a:tab pos="576580" algn="l"/>
              </a:tabLst>
            </a:pPr>
            <a:r>
              <a:rPr lang="en-US" sz="28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How to assess students’ writing skill development</a:t>
            </a:r>
          </a:p>
          <a:p>
            <a:pPr algn="just">
              <a:lnSpc>
                <a:spcPct val="150000"/>
              </a:lnSpc>
              <a:tabLst>
                <a:tab pos="576580" algn="l"/>
              </a:tabLst>
            </a:pPr>
            <a:r>
              <a:rPr lang="en-US" sz="28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Marking</a:t>
            </a:r>
            <a:endParaRPr lang="en-US" sz="28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algn="just">
              <a:lnSpc>
                <a:spcPct val="150000"/>
              </a:lnSpc>
              <a:tabLst>
                <a:tab pos="576580" algn="l"/>
              </a:tabLst>
            </a:pP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If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you are required (or wish)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provide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some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more traditional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marking/feedback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on written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work</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what are the options? </a:t>
            </a:r>
          </a:p>
          <a:p>
            <a:pPr algn="just">
              <a:lnSpc>
                <a:spcPct val="150000"/>
              </a:lnSpc>
              <a:tabLst>
                <a:tab pos="576580" algn="l"/>
              </a:tabLst>
            </a:pPr>
            <a:r>
              <a:rPr lang="en-US" sz="28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Alternatives to traditional </a:t>
            </a:r>
            <a:r>
              <a:rPr lang="en-US" sz="28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marking‘</a:t>
            </a:r>
            <a:endParaRPr lang="en-US" sz="2800"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algn="just">
              <a:lnSpc>
                <a:spcPct val="150000"/>
              </a:lnSpc>
              <a:tabLst>
                <a:tab pos="576580" algn="l"/>
              </a:tabLst>
            </a:pP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Your students have done some written work. You now collect in the papers, underline every mistake in red pen and write a mark or grade at the end. That's one option, but why may it not always be a good idea? What alternative options can you think of?</a:t>
            </a:r>
            <a:endPar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4" name="Date Placeholder 3"/>
          <p:cNvSpPr>
            <a:spLocks noGrp="1"/>
          </p:cNvSpPr>
          <p:nvPr>
            <p:ph type="dt" sz="half" idx="10"/>
          </p:nvPr>
        </p:nvSpPr>
        <p:spPr/>
        <p:txBody>
          <a:bodyPr vert="horz" lIns="91440" tIns="45720" rIns="91440" bIns="45720" rtlCol="0" anchor="ctr"/>
          <a:lstStyle/>
          <a:p>
            <a:fld id="{5FFA7A44-F632-4626-9B68-C1A6A25C7604}"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33</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7512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50999" y="990600"/>
            <a:ext cx="9779001" cy="4184735"/>
          </a:xfrm>
          <a:prstGeom prst="rect">
            <a:avLst/>
          </a:prstGeom>
        </p:spPr>
        <p:txBody>
          <a:bodyPr wrap="square">
            <a:spAutoFit/>
          </a:bodyPr>
          <a:lstStyle/>
          <a:p>
            <a:pPr algn="just">
              <a:lnSpc>
                <a:spcPct val="115000"/>
              </a:lnSpc>
              <a:spcAft>
                <a:spcPts val="1000"/>
              </a:spcAft>
              <a:tabLst>
                <a:tab pos="576580" algn="l"/>
              </a:tabLst>
            </a:pP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Variations on traditional teacher marking</a:t>
            </a:r>
            <a:endParaRPr lang="en-US" sz="32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algn="just">
              <a:lnSpc>
                <a:spcPct val="115000"/>
              </a:lnSpc>
              <a:spcAft>
                <a:spcPts val="1000"/>
              </a:spcAft>
              <a:tabLst>
                <a:tab pos="576580" algn="l"/>
              </a:tabLst>
            </a:pP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We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looked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options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for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getting  students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look at each other's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work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and they could even 'mark'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it</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However,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many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learners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will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expect the teacher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look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their work and may feel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frustrated if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it is only evaluated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by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other students</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Here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are some other options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available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you:</a:t>
            </a:r>
          </a:p>
        </p:txBody>
      </p:sp>
      <p:sp>
        <p:nvSpPr>
          <p:cNvPr id="4" name="Date Placeholder 3"/>
          <p:cNvSpPr>
            <a:spLocks noGrp="1"/>
          </p:cNvSpPr>
          <p:nvPr>
            <p:ph type="dt" sz="half" idx="10"/>
          </p:nvPr>
        </p:nvSpPr>
        <p:spPr/>
        <p:txBody>
          <a:bodyPr vert="horz" lIns="91440" tIns="45720" rIns="91440" bIns="45720" rtlCol="0" anchor="ctr"/>
          <a:lstStyle/>
          <a:p>
            <a:fld id="{579194AD-3C75-4D43-B395-A651A1F4499F}"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34</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394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19247" y="304800"/>
            <a:ext cx="9886953" cy="5543056"/>
          </a:xfrm>
          <a:prstGeom prst="rect">
            <a:avLst/>
          </a:prstGeom>
        </p:spPr>
        <p:txBody>
          <a:bodyPr wrap="square">
            <a:spAutoFit/>
          </a:bodyPr>
          <a:lstStyle/>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Use a green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 blue pen!</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Discuss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marking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criteria with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students.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Agree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on a mark or grade.</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correct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answers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in the margin.</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Use correction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codes in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margin</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Underline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all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errors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one type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all verb tense mistakes, all spelling mistakes).</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a letter in reply.</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Write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nothing</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Discuss the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work with the individual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students</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p>
          <a:p>
            <a:pPr marL="236538" lvl="2" indent="-228600" algn="just">
              <a:lnSpc>
                <a:spcPct val="115000"/>
              </a:lnSpc>
              <a:buFont typeface="Wingdings"/>
              <a:buChar char=""/>
            </a:pP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Only write a comment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about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meaning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and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message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piece.</a:t>
            </a:r>
          </a:p>
        </p:txBody>
      </p:sp>
      <p:sp>
        <p:nvSpPr>
          <p:cNvPr id="4" name="Date Placeholder 3"/>
          <p:cNvSpPr>
            <a:spLocks noGrp="1"/>
          </p:cNvSpPr>
          <p:nvPr>
            <p:ph type="dt" sz="half" idx="10"/>
          </p:nvPr>
        </p:nvSpPr>
        <p:spPr/>
        <p:txBody>
          <a:bodyPr vert="horz" lIns="91440" tIns="45720" rIns="91440" bIns="45720" rtlCol="0" anchor="ctr"/>
          <a:lstStyle/>
          <a:p>
            <a:fld id="{2A91E2CE-3B49-4D0E-98A8-92C361673370}"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35</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6942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00200" y="457200"/>
            <a:ext cx="9982200" cy="4622804"/>
          </a:xfrm>
          <a:prstGeom prst="rect">
            <a:avLst/>
          </a:prstGeom>
        </p:spPr>
        <p:txBody>
          <a:bodyPr wrap="square">
            <a:spAutoFit/>
          </a:bodyPr>
          <a:lstStyle/>
          <a:p>
            <a:pPr algn="just">
              <a:lnSpc>
                <a:spcPct val="115000"/>
              </a:lnSpc>
              <a:spcAft>
                <a:spcPts val="1000"/>
              </a:spcAft>
            </a:pP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Codes can indicate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where an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error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is and what type of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error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it is.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However</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they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leave the learners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do some work in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order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find the corrections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for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themselves. This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may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seem preferable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handing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them the correction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'ready made</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It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is, of course,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essential that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students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understand your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own set of codes!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In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above example, </a:t>
            </a: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V</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=verb problem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(possibly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incorrect tense</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WO</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=word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order; </a:t>
            </a: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WW</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=wrong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word. </a:t>
            </a: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X</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=missing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word</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SP</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=spelling</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p>
        </p:txBody>
      </p:sp>
      <p:sp>
        <p:nvSpPr>
          <p:cNvPr id="4" name="Date Placeholder 3"/>
          <p:cNvSpPr>
            <a:spLocks noGrp="1"/>
          </p:cNvSpPr>
          <p:nvPr>
            <p:ph type="dt" sz="half" idx="10"/>
          </p:nvPr>
        </p:nvSpPr>
        <p:spPr/>
        <p:txBody>
          <a:bodyPr vert="horz" lIns="91440" tIns="45720" rIns="91440" bIns="45720" rtlCol="0" anchor="ctr"/>
          <a:lstStyle/>
          <a:p>
            <a:fld id="{B9882AD8-FBAF-4C9D-8A7F-10939697539B}"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36</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3939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71328" y="1487270"/>
            <a:ext cx="4038600" cy="3618130"/>
          </a:xfrm>
          <a:prstGeom prst="rect">
            <a:avLst/>
          </a:prstGeom>
          <a:ln>
            <a:noFill/>
          </a:ln>
          <a:effectLst>
            <a:outerShdw blurRad="292100" dist="139700" dir="2700000" algn="tl" rotWithShape="0">
              <a:srgbClr val="333333">
                <a:alpha val="65000"/>
              </a:srgbClr>
            </a:outerShdw>
          </a:effectLst>
        </p:spPr>
      </p:pic>
      <p:pic>
        <p:nvPicPr>
          <p:cNvPr id="5122"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322620" y="1644578"/>
            <a:ext cx="5031180" cy="4731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680928" y="801470"/>
            <a:ext cx="762000" cy="646331"/>
          </a:xfrm>
          <a:prstGeom prst="rect">
            <a:avLst/>
          </a:prstGeom>
          <a:noFill/>
        </p:spPr>
        <p:txBody>
          <a:bodyPr wrap="square" rtlCol="0">
            <a:spAutoFit/>
          </a:bodyPr>
          <a:lstStyle/>
          <a:p>
            <a:pPr algn="ctr"/>
            <a:r>
              <a:rPr lang="en-US" sz="3600" dirty="0"/>
              <a:t>1</a:t>
            </a:r>
          </a:p>
        </p:txBody>
      </p:sp>
      <p:sp>
        <p:nvSpPr>
          <p:cNvPr id="6" name="TextBox 5"/>
          <p:cNvSpPr txBox="1"/>
          <p:nvPr/>
        </p:nvSpPr>
        <p:spPr>
          <a:xfrm>
            <a:off x="7555151" y="953869"/>
            <a:ext cx="762000" cy="646331"/>
          </a:xfrm>
          <a:prstGeom prst="rect">
            <a:avLst/>
          </a:prstGeom>
          <a:noFill/>
        </p:spPr>
        <p:txBody>
          <a:bodyPr wrap="square" rtlCol="0">
            <a:spAutoFit/>
          </a:bodyPr>
          <a:lstStyle/>
          <a:p>
            <a:pPr algn="ctr"/>
            <a:r>
              <a:rPr lang="en-US" sz="3600" dirty="0"/>
              <a:t>2</a:t>
            </a:r>
          </a:p>
        </p:txBody>
      </p:sp>
      <p:sp>
        <p:nvSpPr>
          <p:cNvPr id="5" name="Date Placeholder 4"/>
          <p:cNvSpPr>
            <a:spLocks noGrp="1"/>
          </p:cNvSpPr>
          <p:nvPr>
            <p:ph type="dt" sz="half" idx="10"/>
          </p:nvPr>
        </p:nvSpPr>
        <p:spPr/>
        <p:txBody>
          <a:bodyPr vert="horz" lIns="91440" tIns="45720" rIns="91440" bIns="45720" rtlCol="0" anchor="ctr"/>
          <a:lstStyle/>
          <a:p>
            <a:fld id="{1C5DCDFF-061B-46EB-AF14-1BF2DEED397F}"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7" name="Footer Placeholder 6"/>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8" name="Slide Number Placeholder 7"/>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37</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4682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wipe(down)">
                                      <p:cBhvr>
                                        <p:cTn id="1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19247" y="381000"/>
            <a:ext cx="9886953" cy="5317353"/>
          </a:xfrm>
          <a:prstGeom prst="rect">
            <a:avLst/>
          </a:prstGeom>
        </p:spPr>
        <p:txBody>
          <a:bodyPr wrap="square">
            <a:spAutoFit/>
          </a:bodyPr>
          <a:lstStyle/>
          <a:p>
            <a:pPr algn="just">
              <a:lnSpc>
                <a:spcPct val="115000"/>
              </a:lnSpc>
              <a:spcAft>
                <a:spcPts val="1000"/>
              </a:spcAft>
            </a:pP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The </a:t>
            </a: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first </a:t>
            </a: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text has a </a:t>
            </a: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number </a:t>
            </a: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serious </a:t>
            </a:r>
            <a:r>
              <a:rPr lang="en-US" sz="32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problems:</a:t>
            </a:r>
            <a:endParaRPr lang="en-US" sz="32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742950" lvl="1" indent="-285750" algn="just">
              <a:lnSpc>
                <a:spcPct val="115000"/>
              </a:lnSpc>
              <a:buFont typeface="Wingdings"/>
              <a:buChar char=""/>
            </a:pP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orthography: poor formation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letters, no lower-case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letters</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a:t>
            </a:r>
          </a:p>
          <a:p>
            <a:pPr marL="742950" lvl="1" indent="-285750" algn="just">
              <a:lnSpc>
                <a:spcPct val="115000"/>
              </a:lnSpc>
              <a:buFont typeface="Wingdings"/>
              <a:buChar char=""/>
            </a:pP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punctuation: incorrect use of full stops, no other  punctuation;</a:t>
            </a:r>
          </a:p>
          <a:p>
            <a:pPr marL="742950" lvl="1" indent="-285750" algn="just">
              <a:lnSpc>
                <a:spcPct val="115000"/>
              </a:lnSpc>
              <a:buFont typeface="Wingdings"/>
              <a:buChar char=""/>
            </a:pP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spelling: many mistakes in moving sound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spelling;</a:t>
            </a:r>
          </a:p>
          <a:p>
            <a:pPr marL="742950" lvl="1" indent="-285750" algn="just">
              <a:lnSpc>
                <a:spcPct val="115000"/>
              </a:lnSpc>
              <a:buFont typeface="Wingdings"/>
              <a:buChar char=""/>
            </a:pP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layout: no attempt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lay text out;</a:t>
            </a:r>
          </a:p>
          <a:p>
            <a:pPr marL="742950" lvl="1" indent="-285750" algn="just">
              <a:lnSpc>
                <a:spcPct val="115000"/>
              </a:lnSpc>
              <a:spcAft>
                <a:spcPts val="1000"/>
              </a:spcAft>
              <a:buFont typeface="Wingdings"/>
              <a:buChar char=""/>
            </a:pP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language: student does not have enough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control of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basic </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lexis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or grammar.</a:t>
            </a:r>
          </a:p>
        </p:txBody>
      </p:sp>
      <p:sp>
        <p:nvSpPr>
          <p:cNvPr id="4" name="Date Placeholder 3"/>
          <p:cNvSpPr>
            <a:spLocks noGrp="1"/>
          </p:cNvSpPr>
          <p:nvPr>
            <p:ph type="dt" sz="half" idx="10"/>
          </p:nvPr>
        </p:nvSpPr>
        <p:spPr/>
        <p:txBody>
          <a:bodyPr vert="horz" lIns="91440" tIns="45720" rIns="91440" bIns="45720" rtlCol="0" anchor="ctr"/>
          <a:lstStyle/>
          <a:p>
            <a:fld id="{BE58E443-3796-4F19-A0F6-5C4190BBBEC0}"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38</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976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43047" y="0"/>
            <a:ext cx="10039353" cy="6812121"/>
          </a:xfrm>
          <a:prstGeom prst="rect">
            <a:avLst/>
          </a:prstGeom>
        </p:spPr>
        <p:txBody>
          <a:bodyPr wrap="square">
            <a:spAutoFit/>
          </a:bodyPr>
          <a:lstStyle/>
          <a:p>
            <a:pPr algn="just"/>
            <a:r>
              <a:rPr lang="en-US" sz="2800" b="1"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The second</a:t>
            </a:r>
            <a:endParaRPr lang="en-US" sz="28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a:p>
            <a:pPr algn="just"/>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The writer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the second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text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clearly has a much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greater command 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English.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can identify some grammar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problems (e.g.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missing  articles: a and the) and some lexis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problems (e.g.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climate instead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weather). We can also notice some effective and correct  uses of grammar,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lexis and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'chunks'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language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(e.g.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Needless to say, I didn't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Importantly, the message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that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the writer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wants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convey is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usually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quite clear;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she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comes over as an individual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with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something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specific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she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wants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to tell us.</a:t>
            </a:r>
          </a:p>
          <a:p>
            <a:pPr algn="just"/>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	There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is, however, another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problem</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the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text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doesn't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seem to flow m the way we expect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story to. There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are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a lot of short sentences.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The repetition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of words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(e.g.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party, friends,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etc.)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gives the story a stilted, unnatural feel. It takes us a lot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of reading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to discover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small item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of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new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information</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even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a sympathetic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reader </a:t>
            </a:r>
            <a:r>
              <a:rPr lang="en-US" sz="28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might soon become </a:t>
            </a:r>
            <a:r>
              <a:rPr lang="en-US" sz="28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bored.</a:t>
            </a:r>
            <a:endParaRPr lang="en-US" sz="2800"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1EB6A7B7-5177-490C-84E7-5CBE360952FE}" type="datetime3">
              <a:rPr lang="en-US" sz="1200" b="1">
                <a:solidFill>
                  <a:schemeClr val="tx2"/>
                </a:solidFill>
                <a:latin typeface="Arial" panose="020B0604020202020204" pitchFamily="34" charset="0"/>
                <a:cs typeface="Arial" panose="020B0604020202020204" pitchFamily="34" charset="0"/>
              </a:rPr>
              <a:p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chemeClr val="tx2"/>
                </a:solidFill>
                <a:latin typeface="Arial" panose="020B0604020202020204" pitchFamily="34" charset="0"/>
                <a:cs typeface="Arial" panose="020B0604020202020204" pitchFamily="34" charset="0"/>
              </a:rPr>
              <a:pPr/>
              <a:t>39</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6871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990600" y="1828800"/>
            <a:ext cx="12039600" cy="3703578"/>
          </a:xfrm>
          <a:prstGeom prst="rect">
            <a:avLst/>
          </a:prstGeom>
        </p:spPr>
        <p:txBody>
          <a:bodyPr wrap="square">
            <a:spAutoFit/>
          </a:bodyPr>
          <a:lstStyle/>
          <a:p>
            <a:pPr>
              <a:lnSpc>
                <a:spcPct val="150000"/>
              </a:lnSpc>
              <a:spcAft>
                <a:spcPts val="1125"/>
              </a:spcAft>
            </a:pPr>
            <a:r>
              <a:rPr lang="en-US" sz="3600" b="1" dirty="0" smtClean="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r>
              <a:rPr lang="en-US" sz="2400" b="1" dirty="0">
                <a:latin typeface="Times New Roman"/>
                <a:ea typeface="Times New Roman"/>
                <a:cs typeface="Arial"/>
              </a:rPr>
              <a:t>One of the biggest challenges teachers </a:t>
            </a:r>
            <a:r>
              <a:rPr lang="en-US" sz="2400" b="1" dirty="0" smtClean="0">
                <a:latin typeface="Times New Roman"/>
                <a:ea typeface="Times New Roman"/>
                <a:cs typeface="Arial"/>
              </a:rPr>
              <a:t>have faced </a:t>
            </a:r>
            <a:r>
              <a:rPr lang="en-US" sz="2400" b="1" dirty="0">
                <a:latin typeface="Times New Roman"/>
                <a:ea typeface="Times New Roman"/>
                <a:cs typeface="Arial"/>
              </a:rPr>
              <a:t>in the classroom has to do </a:t>
            </a:r>
            <a:endParaRPr lang="en-US" sz="2400" b="1" dirty="0" smtClean="0">
              <a:latin typeface="Times New Roman"/>
              <a:ea typeface="Times New Roman"/>
              <a:cs typeface="Arial"/>
            </a:endParaRPr>
          </a:p>
          <a:p>
            <a:pPr>
              <a:lnSpc>
                <a:spcPct val="150000"/>
              </a:lnSpc>
              <a:spcAft>
                <a:spcPts val="1125"/>
              </a:spcAft>
            </a:pPr>
            <a:r>
              <a:rPr lang="en-US" sz="2400" b="1" dirty="0" smtClean="0">
                <a:latin typeface="Times New Roman"/>
                <a:ea typeface="Times New Roman"/>
                <a:cs typeface="Arial"/>
              </a:rPr>
              <a:t>with writing. Usually </a:t>
            </a:r>
            <a:r>
              <a:rPr lang="en-US" sz="2400" b="1" dirty="0">
                <a:latin typeface="Times New Roman"/>
                <a:ea typeface="Times New Roman"/>
                <a:cs typeface="Arial"/>
              </a:rPr>
              <a:t>students do not want to write, because </a:t>
            </a:r>
            <a:r>
              <a:rPr lang="en-US" sz="2400" b="1" dirty="0" smtClean="0">
                <a:latin typeface="Times New Roman"/>
                <a:ea typeface="Times New Roman"/>
                <a:cs typeface="Arial"/>
              </a:rPr>
              <a:t>they have </a:t>
            </a:r>
            <a:r>
              <a:rPr lang="en-US" sz="2400" b="1" dirty="0">
                <a:latin typeface="Times New Roman"/>
                <a:ea typeface="Times New Roman"/>
                <a:cs typeface="Arial"/>
              </a:rPr>
              <a:t>never </a:t>
            </a:r>
            <a:r>
              <a:rPr lang="en-US" sz="2400" b="1" dirty="0" smtClean="0">
                <a:latin typeface="Times New Roman"/>
                <a:ea typeface="Times New Roman"/>
                <a:cs typeface="Arial"/>
              </a:rPr>
              <a:t>been</a:t>
            </a:r>
          </a:p>
          <a:p>
            <a:pPr>
              <a:lnSpc>
                <a:spcPct val="150000"/>
              </a:lnSpc>
              <a:spcAft>
                <a:spcPts val="1125"/>
              </a:spcAft>
            </a:pPr>
            <a:r>
              <a:rPr lang="en-US" sz="2400" b="1" dirty="0" smtClean="0">
                <a:latin typeface="Times New Roman"/>
                <a:ea typeface="Times New Roman"/>
                <a:cs typeface="Arial"/>
              </a:rPr>
              <a:t> </a:t>
            </a:r>
            <a:r>
              <a:rPr lang="en-US" sz="2400" b="1" dirty="0">
                <a:latin typeface="Times New Roman"/>
                <a:ea typeface="Times New Roman"/>
                <a:cs typeface="Arial"/>
              </a:rPr>
              <a:t>encouraged to do it or to enjoy </a:t>
            </a:r>
            <a:r>
              <a:rPr lang="en-US" sz="2400" b="1" dirty="0" smtClean="0">
                <a:latin typeface="Times New Roman"/>
                <a:ea typeface="Times New Roman"/>
                <a:cs typeface="Arial"/>
              </a:rPr>
              <a:t>it. It’s </a:t>
            </a:r>
            <a:r>
              <a:rPr lang="en-US" sz="2400" b="1" dirty="0">
                <a:latin typeface="Times New Roman"/>
                <a:ea typeface="Times New Roman"/>
                <a:cs typeface="Arial"/>
              </a:rPr>
              <a:t>worth remembering that most people never </a:t>
            </a:r>
            <a:endParaRPr lang="en-US" sz="2400" b="1" dirty="0" smtClean="0">
              <a:latin typeface="Times New Roman"/>
              <a:ea typeface="Times New Roman"/>
              <a:cs typeface="Arial"/>
            </a:endParaRPr>
          </a:p>
          <a:p>
            <a:pPr>
              <a:lnSpc>
                <a:spcPct val="150000"/>
              </a:lnSpc>
              <a:spcAft>
                <a:spcPts val="1125"/>
              </a:spcAft>
            </a:pPr>
            <a:r>
              <a:rPr lang="en-US" sz="2400" b="1" dirty="0" smtClean="0">
                <a:latin typeface="Times New Roman"/>
                <a:ea typeface="Times New Roman"/>
                <a:cs typeface="Arial"/>
              </a:rPr>
              <a:t>write </a:t>
            </a:r>
            <a:r>
              <a:rPr lang="en-US" sz="2400" b="1" dirty="0">
                <a:latin typeface="Times New Roman"/>
                <a:ea typeface="Times New Roman"/>
                <a:cs typeface="Arial"/>
              </a:rPr>
              <a:t>anything of any length in their daily lives, </a:t>
            </a:r>
            <a:r>
              <a:rPr lang="en-US" sz="2400" b="1" dirty="0" smtClean="0">
                <a:latin typeface="Times New Roman"/>
                <a:ea typeface="Times New Roman"/>
                <a:cs typeface="Arial"/>
              </a:rPr>
              <a:t>or anything </a:t>
            </a:r>
            <a:r>
              <a:rPr lang="en-US" sz="2400" b="1" dirty="0">
                <a:latin typeface="Times New Roman"/>
                <a:ea typeface="Times New Roman"/>
                <a:cs typeface="Arial"/>
              </a:rPr>
              <a:t>using a pen and </a:t>
            </a:r>
            <a:r>
              <a:rPr lang="en-US" sz="2400" b="1" dirty="0" smtClean="0">
                <a:latin typeface="Times New Roman"/>
                <a:ea typeface="Times New Roman"/>
                <a:cs typeface="Arial"/>
              </a:rPr>
              <a:t>paper</a:t>
            </a:r>
            <a:r>
              <a:rPr lang="en-US" sz="2400" dirty="0" smtClean="0">
                <a:latin typeface="Times New Roman"/>
                <a:ea typeface="Times New Roman"/>
                <a:cs typeface="Arial"/>
              </a:rPr>
              <a:t>. </a:t>
            </a:r>
          </a:p>
          <a:p>
            <a:pPr>
              <a:lnSpc>
                <a:spcPct val="150000"/>
              </a:lnSpc>
              <a:spcAft>
                <a:spcPts val="1125"/>
              </a:spcAft>
            </a:pPr>
            <a:r>
              <a:rPr lang="en-US" sz="2400" dirty="0" smtClean="0">
                <a:latin typeface="Times New Roman"/>
                <a:ea typeface="Times New Roman"/>
                <a:cs typeface="Arial"/>
              </a:rPr>
              <a:t> </a:t>
            </a:r>
            <a:endParaRPr lang="en-US" sz="2400" dirty="0">
              <a:effectLst/>
              <a:latin typeface="Calibri"/>
              <a:ea typeface="Calibri"/>
              <a:cs typeface="Arial"/>
            </a:endParaRPr>
          </a:p>
        </p:txBody>
      </p:sp>
      <p:sp>
        <p:nvSpPr>
          <p:cNvPr id="3" name="TextBox 2"/>
          <p:cNvSpPr txBox="1"/>
          <p:nvPr/>
        </p:nvSpPr>
        <p:spPr>
          <a:xfrm>
            <a:off x="2057400" y="457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r>
              <a:rPr lang="en-US" sz="3600" dirty="0"/>
              <a:t>Writing  in real life and in the classroom</a:t>
            </a:r>
          </a:p>
        </p:txBody>
      </p:sp>
      <p:sp>
        <p:nvSpPr>
          <p:cNvPr id="4" name="Date Placeholder 3"/>
          <p:cNvSpPr>
            <a:spLocks noGrp="1"/>
          </p:cNvSpPr>
          <p:nvPr>
            <p:ph type="dt" sz="half" idx="10"/>
          </p:nvPr>
        </p:nvSpPr>
        <p:spPr/>
        <p:txBody>
          <a:bodyPr/>
          <a:lstStyle/>
          <a:p>
            <a:fld id="{F0A6240C-C438-41A6-AF86-D59C7E31B0AF}" type="datetime3">
              <a:rPr lang="en-US" sz="1200" b="1" smtClean="0">
                <a:solidFill>
                  <a:schemeClr val="tx2"/>
                </a:solidFill>
                <a:latin typeface="Arial" panose="020B0604020202020204" pitchFamily="34" charset="0"/>
                <a:cs typeface="Arial" panose="020B0604020202020204" pitchFamily="34" charset="0"/>
              </a:rPr>
              <a:t>1 July 2017</a:t>
            </a:fld>
            <a:endParaRPr lang="en-US" sz="1200" b="1">
              <a:solidFill>
                <a:schemeClr val="tx2"/>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chemeClr val="tx2"/>
                </a:solidFill>
                <a:latin typeface="Arial" panose="020B0604020202020204" pitchFamily="34" charset="0"/>
                <a:cs typeface="Arial" panose="020B0604020202020204" pitchFamily="34" charset="0"/>
              </a:rPr>
              <a:t>4</a:t>
            </a:fld>
            <a:endParaRPr lang="en-US" sz="1200" b="1">
              <a:solidFill>
                <a:schemeClr val="tx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60530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arn(inVertic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arn(inVertic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arn(inVertical)">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40</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810689"/>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r>
              <a:rPr lang="en-US" sz="3600" dirty="0" smtClean="0">
                <a:effectLst/>
                <a:latin typeface="british_council"/>
                <a:ea typeface="Times New Roman"/>
                <a:cs typeface="Times New Roman"/>
              </a:rPr>
              <a:t>Considerations </a:t>
            </a:r>
            <a:r>
              <a:rPr lang="en-US" sz="3600" dirty="0">
                <a:effectLst/>
                <a:latin typeface="british_council"/>
                <a:ea typeface="Times New Roman"/>
                <a:cs typeface="Times New Roman"/>
              </a:rPr>
              <a:t>for classroom writing</a:t>
            </a:r>
            <a:endParaRPr lang="en-US" sz="3200" dirty="0">
              <a:effectLst/>
              <a:latin typeface="Calibri"/>
              <a:ea typeface="Calibri"/>
              <a:cs typeface="Arial"/>
            </a:endParaRPr>
          </a:p>
          <a:p>
            <a:pPr algn="ctr">
              <a:lnSpc>
                <a:spcPts val="1800"/>
              </a:lnSpc>
              <a:spcBef>
                <a:spcPts val="1800"/>
              </a:spcBef>
              <a:spcAft>
                <a:spcPts val="1800"/>
              </a:spcAft>
            </a:pPr>
            <a:endParaRPr lang="en-US" sz="3200" dirty="0">
              <a:effectLst/>
              <a:latin typeface="Calibri"/>
              <a:ea typeface="Calibri"/>
              <a:cs typeface="Arial"/>
            </a:endParaRPr>
          </a:p>
        </p:txBody>
      </p:sp>
      <p:sp>
        <p:nvSpPr>
          <p:cNvPr id="5" name="مستطيل 4"/>
          <p:cNvSpPr/>
          <p:nvPr/>
        </p:nvSpPr>
        <p:spPr>
          <a:xfrm>
            <a:off x="1333500" y="1371600"/>
            <a:ext cx="10363200" cy="4991110"/>
          </a:xfrm>
          <a:prstGeom prst="rect">
            <a:avLst/>
          </a:prstGeom>
        </p:spPr>
        <p:txBody>
          <a:bodyPr wrap="square">
            <a:spAutoFit/>
          </a:bodyPr>
          <a:lstStyle/>
          <a:p>
            <a:pPr>
              <a:lnSpc>
                <a:spcPct val="150000"/>
              </a:lnSpc>
              <a:spcBef>
                <a:spcPts val="1800"/>
              </a:spcBef>
              <a:spcAft>
                <a:spcPts val="1800"/>
              </a:spcAft>
            </a:pPr>
            <a:r>
              <a:rPr lang="en-US" sz="2000" b="1" dirty="0">
                <a:solidFill>
                  <a:srgbClr val="465562"/>
                </a:solidFill>
                <a:latin typeface="british_council"/>
                <a:ea typeface="Times New Roman"/>
                <a:cs typeface="Times New Roman"/>
              </a:rPr>
              <a:t>Here are some ‘top tips’ for encouraging more engaging writing tasks for young learners. </a:t>
            </a:r>
            <a:r>
              <a:rPr lang="en-US" sz="2000" b="1" dirty="0" smtClean="0">
                <a:solidFill>
                  <a:srgbClr val="465562"/>
                </a:solidFill>
                <a:latin typeface="british_council"/>
                <a:ea typeface="Times New Roman"/>
                <a:cs typeface="Times New Roman"/>
              </a:rPr>
              <a:t>Think </a:t>
            </a:r>
            <a:r>
              <a:rPr lang="en-US" sz="2000" b="1" dirty="0">
                <a:solidFill>
                  <a:srgbClr val="465562"/>
                </a:solidFill>
                <a:latin typeface="british_council"/>
                <a:ea typeface="Times New Roman"/>
                <a:cs typeface="Times New Roman"/>
              </a:rPr>
              <a:t>about how you can employ these with your own young learner groups and try them out</a:t>
            </a:r>
            <a:r>
              <a:rPr lang="en-US" sz="2000" b="1" dirty="0" smtClean="0">
                <a:solidFill>
                  <a:srgbClr val="465562"/>
                </a:solidFill>
                <a:latin typeface="british_council"/>
                <a:ea typeface="Times New Roman"/>
                <a:cs typeface="Times New Roman"/>
              </a:rPr>
              <a:t>!</a:t>
            </a: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Encourage collaboration between young learners and provide opportunities during thought-showering, making notes, planning, revising </a:t>
            </a:r>
            <a:r>
              <a:rPr lang="en-US" sz="2000" dirty="0" err="1">
                <a:solidFill>
                  <a:srgbClr val="465562"/>
                </a:solidFill>
                <a:latin typeface="british_council"/>
                <a:ea typeface="Times New Roman"/>
                <a:cs typeface="Times New Roman"/>
              </a:rPr>
              <a:t>etc</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Provide visuals, or ask the learners to draw their own pictures to provide the content for the tasks</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Topics should be engaging for your young learners </a:t>
            </a:r>
            <a:r>
              <a:rPr lang="en-US" sz="2000" dirty="0" err="1">
                <a:solidFill>
                  <a:srgbClr val="465562"/>
                </a:solidFill>
                <a:latin typeface="british_council"/>
                <a:ea typeface="Times New Roman"/>
                <a:cs typeface="Times New Roman"/>
              </a:rPr>
              <a:t>e.g</a:t>
            </a:r>
            <a:r>
              <a:rPr lang="en-US" sz="2000" dirty="0">
                <a:solidFill>
                  <a:srgbClr val="465562"/>
                </a:solidFill>
                <a:latin typeface="british_council"/>
                <a:ea typeface="Times New Roman"/>
                <a:cs typeface="Times New Roman"/>
              </a:rPr>
              <a:t> relatable and intrinsically motivating. Write about what they know e.g. games, friends, </a:t>
            </a:r>
            <a:r>
              <a:rPr lang="en-US" sz="2000" dirty="0" err="1">
                <a:solidFill>
                  <a:srgbClr val="465562"/>
                </a:solidFill>
                <a:latin typeface="british_council"/>
                <a:ea typeface="Times New Roman"/>
                <a:cs typeface="Times New Roman"/>
              </a:rPr>
              <a:t>favourite</a:t>
            </a:r>
            <a:r>
              <a:rPr lang="en-US" sz="2000" dirty="0">
                <a:solidFill>
                  <a:srgbClr val="465562"/>
                </a:solidFill>
                <a:latin typeface="british_council"/>
                <a:ea typeface="Times New Roman"/>
                <a:cs typeface="Times New Roman"/>
              </a:rPr>
              <a:t> activities etc.</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Look at writing tasks from a different perspective e.g. rather than writing about their daily routine, they could write about their pet’s daily routine, their pet’s </a:t>
            </a:r>
            <a:r>
              <a:rPr lang="en-US" sz="2000" dirty="0" err="1">
                <a:solidFill>
                  <a:srgbClr val="465562"/>
                </a:solidFill>
                <a:latin typeface="british_council"/>
                <a:ea typeface="Times New Roman"/>
                <a:cs typeface="Times New Roman"/>
              </a:rPr>
              <a:t>favourite</a:t>
            </a:r>
            <a:r>
              <a:rPr lang="en-US" sz="2000" dirty="0">
                <a:solidFill>
                  <a:srgbClr val="465562"/>
                </a:solidFill>
                <a:latin typeface="british_council"/>
                <a:ea typeface="Times New Roman"/>
                <a:cs typeface="Times New Roman"/>
              </a:rPr>
              <a:t> activities, food </a:t>
            </a:r>
            <a:r>
              <a:rPr lang="en-US" sz="2000" dirty="0" err="1">
                <a:solidFill>
                  <a:srgbClr val="465562"/>
                </a:solidFill>
                <a:latin typeface="british_council"/>
                <a:ea typeface="Times New Roman"/>
                <a:cs typeface="Times New Roman"/>
              </a:rPr>
              <a:t>etc</a:t>
            </a:r>
            <a:endParaRPr lang="en-US" sz="2000" dirty="0">
              <a:solidFill>
                <a:srgbClr val="465562"/>
              </a:solidFill>
              <a:latin typeface="Calibri"/>
              <a:ea typeface="Calibri"/>
              <a:cs typeface="Arial"/>
            </a:endParaRPr>
          </a:p>
          <a:p>
            <a:pPr>
              <a:lnSpc>
                <a:spcPct val="150000"/>
              </a:lnSpc>
              <a:spcBef>
                <a:spcPts val="1800"/>
              </a:spcBef>
              <a:spcAft>
                <a:spcPts val="1800"/>
              </a:spcAft>
            </a:pPr>
            <a:endParaRPr lang="en-US" sz="2000" b="1" dirty="0">
              <a:solidFill>
                <a:srgbClr val="465562"/>
              </a:solidFill>
              <a:latin typeface="Calibri"/>
              <a:ea typeface="Calibri"/>
              <a:cs typeface="Arial"/>
            </a:endParaRPr>
          </a:p>
        </p:txBody>
      </p:sp>
    </p:spTree>
    <p:extLst>
      <p:ext uri="{BB962C8B-B14F-4D97-AF65-F5344CB8AC3E}">
        <p14:creationId xmlns:p14="http://schemas.microsoft.com/office/powerpoint/2010/main" val="16998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41</a:t>
            </a:fld>
            <a:endParaRPr lang="en-US" sz="1200" b="1">
              <a:solidFill>
                <a:srgbClr val="000000"/>
              </a:solidFill>
              <a:latin typeface="Arial" panose="020B0604020202020204" pitchFamily="34" charset="0"/>
              <a:cs typeface="Arial" panose="020B0604020202020204" pitchFamily="34" charset="0"/>
            </a:endParaRPr>
          </a:p>
        </p:txBody>
      </p:sp>
      <p:sp>
        <p:nvSpPr>
          <p:cNvPr id="8" name="مستطيل 7"/>
          <p:cNvSpPr/>
          <p:nvPr/>
        </p:nvSpPr>
        <p:spPr>
          <a:xfrm>
            <a:off x="1371600" y="330716"/>
            <a:ext cx="10439400" cy="5632311"/>
          </a:xfrm>
          <a:prstGeom prst="rect">
            <a:avLst/>
          </a:prstGeom>
        </p:spPr>
        <p:txBody>
          <a:bodyPr wrap="square">
            <a:spAutoFit/>
          </a:bodyPr>
          <a:lstStyle/>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Let young learners choose their own characters to write about</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Set challenging but achievable tasks</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Have extension activities available for fast finishers</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Encourage pride in the presentation of their writing e.g. young learners can draw, annotate etc.</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Respond to written ideas, not just language</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Mark positively and give feedback on areas of content as well as language. Encourage learners to value writing.</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Give clear and simple criteria and encourage self/peer correction of written tasks. Using a range of smileys can encourage young learners to record how they feel about different writing tasks.</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After pair/group work, make time to share writing as a class e.g. read out good examples of writing (but don’t name names!).</a:t>
            </a:r>
            <a:endParaRPr lang="en-US" sz="2000"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Include presentation of learners’ work. This depends on the task type, but work could be compiled into a short books, displayed in the classroom, school message boards etc. Young learners get a motivational ‘boost’ by seeing their written work ‘on view</a:t>
            </a:r>
            <a:r>
              <a:rPr lang="en-US" sz="2000" dirty="0" smtClean="0">
                <a:solidFill>
                  <a:srgbClr val="465562"/>
                </a:solidFill>
                <a:latin typeface="british_council"/>
                <a:ea typeface="Times New Roman"/>
                <a:cs typeface="Times New Roman"/>
              </a:rPr>
              <a:t>.’</a:t>
            </a:r>
          </a:p>
          <a:p>
            <a:pPr marL="342900" indent="-342900">
              <a:lnSpc>
                <a:spcPts val="1800"/>
              </a:lnSpc>
              <a:spcAft>
                <a:spcPts val="1000"/>
              </a:spcAft>
              <a:buSzPts val="1000"/>
              <a:buFont typeface="Symbol"/>
              <a:buChar char=""/>
              <a:tabLst>
                <a:tab pos="457200" algn="l"/>
              </a:tabLst>
            </a:pPr>
            <a:r>
              <a:rPr lang="en-US" sz="2000" dirty="0">
                <a:solidFill>
                  <a:srgbClr val="465562"/>
                </a:solidFill>
                <a:latin typeface="british_council"/>
                <a:ea typeface="Times New Roman"/>
                <a:cs typeface="Times New Roman"/>
              </a:rPr>
              <a:t>Always let your students know you are proud of their writing! If children notice you are reading what they write, they will certainly feel much more motivated. Last but not least, don’t forget to write them a note of encouragement.</a:t>
            </a:r>
          </a:p>
        </p:txBody>
      </p:sp>
    </p:spTree>
    <p:extLst>
      <p:ext uri="{BB962C8B-B14F-4D97-AF65-F5344CB8AC3E}">
        <p14:creationId xmlns:p14="http://schemas.microsoft.com/office/powerpoint/2010/main" val="2785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36992" y="1295400"/>
            <a:ext cx="9886953" cy="2485809"/>
          </a:xfrm>
          <a:prstGeom prst="rect">
            <a:avLst/>
          </a:prstGeom>
        </p:spPr>
        <p:txBody>
          <a:bodyPr wrap="square">
            <a:spAutoFit/>
          </a:bodyPr>
          <a:lstStyle/>
          <a:p>
            <a:pPr algn="just">
              <a:lnSpc>
                <a:spcPct val="115000"/>
              </a:lnSpc>
              <a:spcAft>
                <a:spcPts val="1000"/>
              </a:spcAft>
            </a:pP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Task 5:</a:t>
            </a:r>
          </a:p>
          <a:p>
            <a:pPr algn="just">
              <a:lnSpc>
                <a:spcPct val="115000"/>
              </a:lnSpc>
              <a:spcAft>
                <a:spcPts val="1000"/>
              </a:spcAft>
            </a:pP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Each group has to propose a vision about how to prepare the writing lesson from (SB) p. 26 Unit 2 based on the active learning stages.</a:t>
            </a:r>
            <a:endParaRPr lang="en-US" sz="32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4" name="Date Placeholder 3"/>
          <p:cNvSpPr>
            <a:spLocks noGrp="1"/>
          </p:cNvSpPr>
          <p:nvPr>
            <p:ph type="dt" sz="half" idx="10"/>
          </p:nvPr>
        </p:nvSpPr>
        <p:spPr/>
        <p:txBody>
          <a:bodyPr vert="horz" lIns="91440" tIns="45720" rIns="91440" bIns="45720" rtlCol="0" anchor="ctr"/>
          <a:lstStyle/>
          <a:p>
            <a:fld id="{BE58E443-3796-4F19-A0F6-5C4190BBBEC0}"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42</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2749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yoursmiles.org/gsmile/flower1/g40031.gif"/>
          <p:cNvPicPr>
            <a:picLocks noChangeAspect="1" noChangeArrowheads="1" noCrop="1"/>
          </p:cNvPicPr>
          <p:nvPr/>
        </p:nvPicPr>
        <p:blipFill>
          <a:blip r:embed="rId2" cstate="print"/>
          <a:srcRect/>
          <a:stretch>
            <a:fillRect/>
          </a:stretch>
        </p:blipFill>
        <p:spPr bwMode="auto">
          <a:xfrm>
            <a:off x="1981200" y="533401"/>
            <a:ext cx="2286000" cy="1883181"/>
          </a:xfrm>
          <a:prstGeom prst="rect">
            <a:avLst/>
          </a:prstGeom>
          <a:noFill/>
        </p:spPr>
      </p:pic>
      <p:sp>
        <p:nvSpPr>
          <p:cNvPr id="3" name="مستطيل 2"/>
          <p:cNvSpPr/>
          <p:nvPr/>
        </p:nvSpPr>
        <p:spPr>
          <a:xfrm>
            <a:off x="2705047" y="2678881"/>
            <a:ext cx="6955750" cy="2308324"/>
          </a:xfrm>
          <a:prstGeom prst="rect">
            <a:avLst/>
          </a:prstGeom>
          <a:noFill/>
        </p:spPr>
        <p:txBody>
          <a:bodyPr wrap="square" lIns="91440" tIns="45720" rIns="91440" bIns="45720">
            <a:spAutoFit/>
          </a:bodyPr>
          <a:lstStyle/>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That’s all for today.</a:t>
            </a:r>
          </a:p>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Thank you&amp; see you tomorrow</a:t>
            </a:r>
            <a:endParaRPr lang="ar-SA" sz="4800" b="1" dirty="0">
              <a:ln w="31550" cmpd="sng">
                <a:solidFill>
                  <a:prstClr val="black">
                    <a:lumMod val="95000"/>
                    <a:lumOff val="5000"/>
                  </a:prstClr>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endParaRPr>
          </a:p>
        </p:txBody>
      </p:sp>
      <p:pic>
        <p:nvPicPr>
          <p:cNvPr id="44036" name="Picture 4" descr="http://yoursmiles.org/csmile/goodbye/c0208.gif"/>
          <p:cNvPicPr>
            <a:picLocks noChangeAspect="1" noChangeArrowheads="1" noCrop="1"/>
          </p:cNvPicPr>
          <p:nvPr/>
        </p:nvPicPr>
        <p:blipFill>
          <a:blip r:embed="rId3" cstate="print"/>
          <a:srcRect/>
          <a:stretch>
            <a:fillRect/>
          </a:stretch>
        </p:blipFill>
        <p:spPr bwMode="auto">
          <a:xfrm>
            <a:off x="7848601" y="4876800"/>
            <a:ext cx="2339681" cy="1657274"/>
          </a:xfrm>
          <a:prstGeom prst="rect">
            <a:avLst/>
          </a:prstGeom>
          <a:noFill/>
        </p:spPr>
      </p:pic>
      <p:sp>
        <p:nvSpPr>
          <p:cNvPr id="2" name="Date Placeholder 1"/>
          <p:cNvSpPr>
            <a:spLocks noGrp="1"/>
          </p:cNvSpPr>
          <p:nvPr>
            <p:ph type="dt" sz="half" idx="10"/>
          </p:nvPr>
        </p:nvSpPr>
        <p:spPr/>
        <p:txBody>
          <a:bodyPr vert="horz" lIns="91440" tIns="45720" rIns="91440" bIns="45720" rtlCol="0" anchor="ctr"/>
          <a:lstStyle/>
          <a:p>
            <a:fld id="{D2FFFFD0-F640-4BA4-A71F-4AC4C5B903DC}" type="datetime3">
              <a:rPr lang="en-US" sz="1200" b="1" cap="a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1 July 2017</a:t>
            </a:fld>
            <a:endParaRPr lang="en-US" sz="1200" b="1" cap="a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pPr algn="ctr"/>
            <a:r>
              <a:rPr lang="en-US" sz="1200" b="1" cap="all">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5" name="Slide Number Placeholder 4"/>
          <p:cNvSpPr>
            <a:spLocks noGrp="1"/>
          </p:cNvSpPr>
          <p:nvPr>
            <p:ph type="sldNum" sz="quarter" idx="12"/>
          </p:nvPr>
        </p:nvSpPr>
        <p:spPr/>
        <p:txBody>
          <a:bodyPr vert="horz" lIns="91440" tIns="45720" rIns="91440" bIns="45720" rtlCol="0" anchor="ctr"/>
          <a:lstStyle/>
          <a:p>
            <a:fld id="{F1894868-2750-4D78-85F7-18FB63F7EDAE}" type="slidenum">
              <a:rPr lang="en-US" sz="1200" b="1" cap="a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43</a:t>
            </a:fld>
            <a:endParaRPr lang="en-US" sz="1200" b="1" cap="a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8744833"/>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0" nodeType="clickEffect">
                                  <p:stCondLst>
                                    <p:cond delay="0"/>
                                  </p:stCondLst>
                                  <p:childTnLst>
                                    <p:animClr clrSpc="hsl" dir="cw">
                                      <p:cBhvr override="childStyle">
                                        <p:cTn id="12" dur="500" fill="hold"/>
                                        <p:tgtEl>
                                          <p:spTgt spid="3"/>
                                        </p:tgtEl>
                                        <p:attrNameLst>
                                          <p:attrName>style.color</p:attrName>
                                        </p:attrNameLst>
                                      </p:cBhvr>
                                      <p:by>
                                        <p:hsl h="0" s="12549" l="25098"/>
                                      </p:by>
                                    </p:animClr>
                                    <p:animClr clrSpc="hsl" dir="cw">
                                      <p:cBhvr>
                                        <p:cTn id="13" dur="500" fill="hold"/>
                                        <p:tgtEl>
                                          <p:spTgt spid="3"/>
                                        </p:tgtEl>
                                        <p:attrNameLst>
                                          <p:attrName>fillcolor</p:attrName>
                                        </p:attrNameLst>
                                      </p:cBhvr>
                                      <p:by>
                                        <p:hsl h="0" s="12549" l="25098"/>
                                      </p:by>
                                    </p:animClr>
                                    <p:animClr clrSpc="hsl" dir="cw">
                                      <p:cBhvr>
                                        <p:cTn id="14" dur="500" fill="hold"/>
                                        <p:tgtEl>
                                          <p:spTgt spid="3"/>
                                        </p:tgtEl>
                                        <p:attrNameLst>
                                          <p:attrName>stroke.color</p:attrName>
                                        </p:attrNameLst>
                                      </p:cBhvr>
                                      <p:by>
                                        <p:hsl h="0" s="12549" l="25098"/>
                                      </p:by>
                                    </p:animClr>
                                    <p:set>
                                      <p:cBhvr>
                                        <p:cTn id="15" dur="500" fill="hold"/>
                                        <p:tgtEl>
                                          <p:spTgt spid="3"/>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nodeType="clickEffect">
                                  <p:stCondLst>
                                    <p:cond delay="0"/>
                                  </p:stCondLst>
                                  <p:childTnLst>
                                    <p:animScale>
                                      <p:cBhvr>
                                        <p:cTn id="19" dur="2000" fill="hold"/>
                                        <p:tgtEl>
                                          <p:spTgt spid="440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634647"/>
            <a:ext cx="9759953" cy="4231928"/>
          </a:xfrm>
          <a:prstGeom prst="rect">
            <a:avLst/>
          </a:prstGeom>
        </p:spPr>
        <p:txBody>
          <a:bodyPr wrap="square">
            <a:spAutoFit/>
          </a:bodyPr>
          <a:lstStyle/>
          <a:p>
            <a:pPr>
              <a:lnSpc>
                <a:spcPts val="1800"/>
              </a:lnSpc>
              <a:spcBef>
                <a:spcPts val="1800"/>
              </a:spcBef>
              <a:spcAft>
                <a:spcPts val="1800"/>
              </a:spcAft>
            </a:pPr>
            <a:r>
              <a:rPr lang="en-US" sz="3200" dirty="0">
                <a:solidFill>
                  <a:srgbClr val="465562"/>
                </a:solidFill>
                <a:latin typeface="british_council"/>
                <a:ea typeface="Times New Roman"/>
                <a:cs typeface="Times New Roman"/>
              </a:rPr>
              <a:t>Writing is a complex skill to develop </a:t>
            </a:r>
            <a:r>
              <a:rPr lang="en-US" sz="3200" dirty="0" smtClean="0">
                <a:solidFill>
                  <a:srgbClr val="465562"/>
                </a:solidFill>
                <a:latin typeface="british_council"/>
                <a:ea typeface="Times New Roman"/>
                <a:cs typeface="Times New Roman"/>
              </a:rPr>
              <a:t>and</a:t>
            </a:r>
          </a:p>
          <a:p>
            <a:pPr>
              <a:lnSpc>
                <a:spcPts val="1800"/>
              </a:lnSpc>
              <a:spcBef>
                <a:spcPts val="1800"/>
              </a:spcBef>
              <a:spcAft>
                <a:spcPts val="1800"/>
              </a:spcAft>
            </a:pPr>
            <a:r>
              <a:rPr lang="en-US" sz="3200" dirty="0" smtClean="0">
                <a:solidFill>
                  <a:srgbClr val="465562"/>
                </a:solidFill>
                <a:latin typeface="british_council"/>
                <a:ea typeface="Times New Roman"/>
                <a:cs typeface="Times New Roman"/>
              </a:rPr>
              <a:t> </a:t>
            </a:r>
            <a:r>
              <a:rPr lang="en-US" sz="3200" dirty="0">
                <a:solidFill>
                  <a:srgbClr val="465562"/>
                </a:solidFill>
                <a:latin typeface="british_council"/>
                <a:ea typeface="Times New Roman"/>
                <a:cs typeface="Times New Roman"/>
              </a:rPr>
              <a:t>master, focusing on both the end product </a:t>
            </a:r>
            <a:r>
              <a:rPr lang="en-US" sz="3200" dirty="0" smtClean="0">
                <a:solidFill>
                  <a:srgbClr val="465562"/>
                </a:solidFill>
                <a:latin typeface="british_council"/>
                <a:ea typeface="Times New Roman"/>
                <a:cs typeface="Times New Roman"/>
              </a:rPr>
              <a:t>and</a:t>
            </a:r>
          </a:p>
          <a:p>
            <a:pPr>
              <a:lnSpc>
                <a:spcPts val="1800"/>
              </a:lnSpc>
              <a:spcBef>
                <a:spcPts val="1800"/>
              </a:spcBef>
              <a:spcAft>
                <a:spcPts val="1800"/>
              </a:spcAft>
            </a:pPr>
            <a:r>
              <a:rPr lang="en-US" sz="3200" dirty="0" smtClean="0">
                <a:solidFill>
                  <a:srgbClr val="465562"/>
                </a:solidFill>
                <a:latin typeface="british_council"/>
                <a:ea typeface="Times New Roman"/>
                <a:cs typeface="Times New Roman"/>
              </a:rPr>
              <a:t> </a:t>
            </a:r>
            <a:r>
              <a:rPr lang="en-US" sz="3200" dirty="0">
                <a:solidFill>
                  <a:srgbClr val="465562"/>
                </a:solidFill>
                <a:latin typeface="british_council"/>
                <a:ea typeface="Times New Roman"/>
                <a:cs typeface="Times New Roman"/>
              </a:rPr>
              <a:t>the steps to arrive there. Writing skills </a:t>
            </a:r>
            <a:r>
              <a:rPr lang="en-US" sz="3200" dirty="0" smtClean="0">
                <a:solidFill>
                  <a:srgbClr val="465562"/>
                </a:solidFill>
                <a:latin typeface="british_council"/>
                <a:ea typeface="Times New Roman"/>
                <a:cs typeface="Times New Roman"/>
              </a:rPr>
              <a:t>only</a:t>
            </a:r>
          </a:p>
          <a:p>
            <a:pPr>
              <a:lnSpc>
                <a:spcPts val="1800"/>
              </a:lnSpc>
              <a:spcBef>
                <a:spcPts val="1800"/>
              </a:spcBef>
              <a:spcAft>
                <a:spcPts val="1800"/>
              </a:spcAft>
            </a:pPr>
            <a:r>
              <a:rPr lang="en-US" sz="3200" dirty="0" smtClean="0">
                <a:solidFill>
                  <a:srgbClr val="465562"/>
                </a:solidFill>
                <a:latin typeface="british_council"/>
                <a:ea typeface="Times New Roman"/>
                <a:cs typeface="Times New Roman"/>
              </a:rPr>
              <a:t> </a:t>
            </a:r>
            <a:r>
              <a:rPr lang="en-US" sz="3200" dirty="0">
                <a:solidFill>
                  <a:srgbClr val="465562"/>
                </a:solidFill>
                <a:latin typeface="british_council"/>
                <a:ea typeface="Times New Roman"/>
                <a:cs typeface="Times New Roman"/>
              </a:rPr>
              <a:t>develop when young learners are taught how </a:t>
            </a:r>
            <a:endParaRPr lang="en-US" sz="3200" dirty="0" smtClean="0">
              <a:solidFill>
                <a:srgbClr val="465562"/>
              </a:solidFill>
              <a:latin typeface="british_council"/>
              <a:ea typeface="Times New Roman"/>
              <a:cs typeface="Times New Roman"/>
            </a:endParaRPr>
          </a:p>
          <a:p>
            <a:pPr>
              <a:lnSpc>
                <a:spcPts val="1800"/>
              </a:lnSpc>
              <a:spcBef>
                <a:spcPts val="1800"/>
              </a:spcBef>
              <a:spcAft>
                <a:spcPts val="1800"/>
              </a:spcAft>
            </a:pPr>
            <a:r>
              <a:rPr lang="en-US" sz="3200" dirty="0" smtClean="0">
                <a:solidFill>
                  <a:srgbClr val="465562"/>
                </a:solidFill>
                <a:latin typeface="british_council"/>
                <a:ea typeface="Times New Roman"/>
                <a:cs typeface="Times New Roman"/>
              </a:rPr>
              <a:t>to </a:t>
            </a:r>
            <a:r>
              <a:rPr lang="en-US" sz="3200" dirty="0">
                <a:solidFill>
                  <a:srgbClr val="465562"/>
                </a:solidFill>
                <a:latin typeface="british_council"/>
                <a:ea typeface="Times New Roman"/>
                <a:cs typeface="Times New Roman"/>
              </a:rPr>
              <a:t>write and are given opportunities to </a:t>
            </a:r>
            <a:r>
              <a:rPr lang="en-US" sz="3200" dirty="0" smtClean="0">
                <a:solidFill>
                  <a:srgbClr val="465562"/>
                </a:solidFill>
                <a:latin typeface="british_council"/>
                <a:ea typeface="Times New Roman"/>
                <a:cs typeface="Times New Roman"/>
              </a:rPr>
              <a:t>practice</a:t>
            </a:r>
          </a:p>
          <a:p>
            <a:pPr>
              <a:lnSpc>
                <a:spcPts val="1800"/>
              </a:lnSpc>
              <a:spcBef>
                <a:spcPts val="1800"/>
              </a:spcBef>
              <a:spcAft>
                <a:spcPts val="1800"/>
              </a:spcAft>
            </a:pPr>
            <a:r>
              <a:rPr lang="en-US" sz="3200" dirty="0" smtClean="0">
                <a:solidFill>
                  <a:srgbClr val="465562"/>
                </a:solidFill>
                <a:latin typeface="british_council"/>
                <a:ea typeface="Times New Roman"/>
                <a:cs typeface="Times New Roman"/>
              </a:rPr>
              <a:t> </a:t>
            </a:r>
            <a:r>
              <a:rPr lang="en-US" sz="3200" dirty="0">
                <a:solidFill>
                  <a:srgbClr val="465562"/>
                </a:solidFill>
                <a:latin typeface="british_council"/>
                <a:ea typeface="Times New Roman"/>
                <a:cs typeface="Times New Roman"/>
              </a:rPr>
              <a:t>these skills and strategies.</a:t>
            </a:r>
            <a:endParaRPr lang="en-US" sz="3200" dirty="0">
              <a:solidFill>
                <a:srgbClr val="465562"/>
              </a:solidFill>
              <a:latin typeface="Calibri"/>
              <a:ea typeface="Calibri"/>
              <a:cs typeface="Arial"/>
            </a:endParaRPr>
          </a:p>
          <a:p>
            <a:pPr marL="483235" marR="243205"/>
            <a:endParaRPr lang="en-US" sz="1400" b="1" dirty="0" smtClean="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5</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457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r>
              <a:rPr lang="en-US" sz="3600" dirty="0">
                <a:effectLst/>
                <a:latin typeface="british_council"/>
                <a:ea typeface="Times New Roman"/>
                <a:cs typeface="Times New Roman"/>
              </a:rPr>
              <a:t>The nature of writing</a:t>
            </a:r>
            <a:endParaRPr lang="en-US" sz="3200" dirty="0">
              <a:effectLst/>
              <a:latin typeface="Calibri"/>
              <a:ea typeface="Calibri"/>
              <a:cs typeface="Arial"/>
            </a:endParaRPr>
          </a:p>
        </p:txBody>
      </p:sp>
    </p:spTree>
    <p:extLst>
      <p:ext uri="{BB962C8B-B14F-4D97-AF65-F5344CB8AC3E}">
        <p14:creationId xmlns:p14="http://schemas.microsoft.com/office/powerpoint/2010/main" val="1140878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2286000"/>
            <a:ext cx="9759953" cy="3093154"/>
          </a:xfrm>
          <a:prstGeom prst="rect">
            <a:avLst/>
          </a:prstGeom>
        </p:spPr>
        <p:txBody>
          <a:bodyPr wrap="square">
            <a:spAutoFit/>
          </a:bodyPr>
          <a:lstStyle/>
          <a:p>
            <a:pPr>
              <a:lnSpc>
                <a:spcPts val="1800"/>
              </a:lnSpc>
              <a:spcBef>
                <a:spcPts val="1800"/>
              </a:spcBef>
              <a:spcAft>
                <a:spcPts val="1800"/>
              </a:spcAft>
            </a:pPr>
            <a:r>
              <a:rPr lang="en-US" sz="2800" dirty="0">
                <a:solidFill>
                  <a:srgbClr val="465562"/>
                </a:solidFill>
                <a:latin typeface="british_council"/>
                <a:ea typeface="Times New Roman"/>
                <a:cs typeface="Times New Roman"/>
              </a:rPr>
              <a:t>Writing tends to be somewhat neglected in the </a:t>
            </a:r>
            <a:r>
              <a:rPr lang="en-US" sz="2800" dirty="0" smtClean="0">
                <a:solidFill>
                  <a:srgbClr val="465562"/>
                </a:solidFill>
                <a:latin typeface="british_council"/>
                <a:ea typeface="Times New Roman"/>
                <a:cs typeface="Times New Roman"/>
              </a:rPr>
              <a:t>classroom,</a:t>
            </a:r>
          </a:p>
          <a:p>
            <a:pPr>
              <a:lnSpc>
                <a:spcPts val="1800"/>
              </a:lnSpc>
              <a:spcBef>
                <a:spcPts val="1800"/>
              </a:spcBef>
              <a:spcAft>
                <a:spcPts val="1800"/>
              </a:spcAft>
            </a:pPr>
            <a:r>
              <a:rPr lang="en-US" sz="2800" dirty="0" smtClean="0">
                <a:solidFill>
                  <a:srgbClr val="465562"/>
                </a:solidFill>
                <a:latin typeface="british_council"/>
                <a:ea typeface="Times New Roman"/>
                <a:cs typeface="Times New Roman"/>
              </a:rPr>
              <a:t> </a:t>
            </a:r>
            <a:r>
              <a:rPr lang="en-US" sz="2800" dirty="0">
                <a:solidFill>
                  <a:srgbClr val="465562"/>
                </a:solidFill>
                <a:latin typeface="british_council"/>
                <a:ea typeface="Times New Roman"/>
                <a:cs typeface="Times New Roman"/>
              </a:rPr>
              <a:t>but it is an essential part </a:t>
            </a:r>
            <a:r>
              <a:rPr lang="en-US" sz="2800" dirty="0" smtClean="0">
                <a:solidFill>
                  <a:srgbClr val="465562"/>
                </a:solidFill>
                <a:latin typeface="british_council"/>
                <a:ea typeface="Times New Roman"/>
                <a:cs typeface="Times New Roman"/>
              </a:rPr>
              <a:t>of language </a:t>
            </a:r>
            <a:r>
              <a:rPr lang="en-US" sz="2800" dirty="0">
                <a:solidFill>
                  <a:srgbClr val="465562"/>
                </a:solidFill>
                <a:latin typeface="british_council"/>
                <a:ea typeface="Times New Roman"/>
                <a:cs typeface="Times New Roman"/>
              </a:rPr>
              <a:t>development. </a:t>
            </a:r>
            <a:r>
              <a:rPr lang="en-US" sz="2800" dirty="0" smtClean="0">
                <a:solidFill>
                  <a:srgbClr val="465562"/>
                </a:solidFill>
                <a:latin typeface="british_council"/>
                <a:ea typeface="Times New Roman"/>
                <a:cs typeface="Times New Roman"/>
              </a:rPr>
              <a:t>Good</a:t>
            </a:r>
          </a:p>
          <a:p>
            <a:pPr>
              <a:lnSpc>
                <a:spcPts val="1800"/>
              </a:lnSpc>
              <a:spcBef>
                <a:spcPts val="1800"/>
              </a:spcBef>
              <a:spcAft>
                <a:spcPts val="1800"/>
              </a:spcAft>
            </a:pPr>
            <a:r>
              <a:rPr lang="en-US" sz="2800" dirty="0" smtClean="0">
                <a:solidFill>
                  <a:srgbClr val="465562"/>
                </a:solidFill>
                <a:latin typeface="british_council"/>
                <a:ea typeface="Times New Roman"/>
                <a:cs typeface="Times New Roman"/>
              </a:rPr>
              <a:t> </a:t>
            </a:r>
            <a:r>
              <a:rPr lang="en-US" sz="2800" dirty="0">
                <a:solidFill>
                  <a:srgbClr val="465562"/>
                </a:solidFill>
                <a:latin typeface="british_council"/>
                <a:ea typeface="Times New Roman"/>
                <a:cs typeface="Times New Roman"/>
              </a:rPr>
              <a:t>writing skills </a:t>
            </a:r>
            <a:r>
              <a:rPr lang="en-US" sz="2800" dirty="0" smtClean="0">
                <a:solidFill>
                  <a:srgbClr val="465562"/>
                </a:solidFill>
                <a:latin typeface="british_council"/>
                <a:ea typeface="Times New Roman"/>
                <a:cs typeface="Times New Roman"/>
              </a:rPr>
              <a:t>are based </a:t>
            </a:r>
            <a:r>
              <a:rPr lang="en-US" sz="2800" dirty="0">
                <a:solidFill>
                  <a:srgbClr val="465562"/>
                </a:solidFill>
                <a:latin typeface="british_council"/>
                <a:ea typeface="Times New Roman"/>
                <a:cs typeface="Times New Roman"/>
              </a:rPr>
              <a:t>on good reading skills, you need </a:t>
            </a:r>
            <a:r>
              <a:rPr lang="en-US" sz="2800" dirty="0" smtClean="0">
                <a:solidFill>
                  <a:srgbClr val="465562"/>
                </a:solidFill>
                <a:latin typeface="british_council"/>
                <a:ea typeface="Times New Roman"/>
                <a:cs typeface="Times New Roman"/>
              </a:rPr>
              <a:t>to</a:t>
            </a:r>
          </a:p>
          <a:p>
            <a:pPr>
              <a:lnSpc>
                <a:spcPts val="1800"/>
              </a:lnSpc>
              <a:spcBef>
                <a:spcPts val="1800"/>
              </a:spcBef>
              <a:spcAft>
                <a:spcPts val="1800"/>
              </a:spcAft>
            </a:pPr>
            <a:r>
              <a:rPr lang="en-US" sz="2800" dirty="0" smtClean="0">
                <a:solidFill>
                  <a:srgbClr val="465562"/>
                </a:solidFill>
                <a:latin typeface="british_council"/>
                <a:ea typeface="Times New Roman"/>
                <a:cs typeface="Times New Roman"/>
              </a:rPr>
              <a:t> </a:t>
            </a:r>
            <a:r>
              <a:rPr lang="en-US" sz="2800" dirty="0" err="1">
                <a:solidFill>
                  <a:srgbClr val="465562"/>
                </a:solidFill>
                <a:latin typeface="british_council"/>
                <a:ea typeface="Times New Roman"/>
                <a:cs typeface="Times New Roman"/>
              </a:rPr>
              <a:t>recognise</a:t>
            </a:r>
            <a:r>
              <a:rPr lang="en-US" sz="2800" dirty="0">
                <a:solidFill>
                  <a:srgbClr val="465562"/>
                </a:solidFill>
                <a:latin typeface="british_council"/>
                <a:ea typeface="Times New Roman"/>
                <a:cs typeface="Times New Roman"/>
              </a:rPr>
              <a:t> words in order to write and </a:t>
            </a:r>
            <a:r>
              <a:rPr lang="en-US" sz="2800" dirty="0" smtClean="0">
                <a:solidFill>
                  <a:srgbClr val="465562"/>
                </a:solidFill>
                <a:latin typeface="british_council"/>
                <a:ea typeface="Times New Roman"/>
                <a:cs typeface="Times New Roman"/>
              </a:rPr>
              <a:t>use them</a:t>
            </a:r>
          </a:p>
          <a:p>
            <a:pPr>
              <a:lnSpc>
                <a:spcPts val="1800"/>
              </a:lnSpc>
              <a:spcBef>
                <a:spcPts val="1800"/>
              </a:spcBef>
              <a:spcAft>
                <a:spcPts val="1800"/>
              </a:spcAft>
            </a:pPr>
            <a:r>
              <a:rPr lang="en-US" sz="2800" dirty="0" smtClean="0">
                <a:solidFill>
                  <a:srgbClr val="465562"/>
                </a:solidFill>
                <a:latin typeface="british_council"/>
                <a:ea typeface="Times New Roman"/>
                <a:cs typeface="Times New Roman"/>
              </a:rPr>
              <a:t> comprehensibly </a:t>
            </a:r>
            <a:r>
              <a:rPr lang="en-US" sz="2800" dirty="0">
                <a:solidFill>
                  <a:srgbClr val="465562"/>
                </a:solidFill>
                <a:latin typeface="british_council"/>
                <a:ea typeface="Times New Roman"/>
                <a:cs typeface="Times New Roman"/>
              </a:rPr>
              <a:t>(</a:t>
            </a:r>
            <a:r>
              <a:rPr lang="en-US" sz="2800" dirty="0" err="1">
                <a:solidFill>
                  <a:srgbClr val="465562"/>
                </a:solidFill>
                <a:latin typeface="british_council"/>
                <a:ea typeface="Times New Roman"/>
                <a:cs typeface="Times New Roman"/>
              </a:rPr>
              <a:t>Linse</a:t>
            </a:r>
            <a:r>
              <a:rPr lang="en-US" sz="2800" dirty="0">
                <a:solidFill>
                  <a:srgbClr val="465562"/>
                </a:solidFill>
                <a:latin typeface="british_council"/>
                <a:ea typeface="Times New Roman"/>
                <a:cs typeface="Times New Roman"/>
              </a:rPr>
              <a:t> 2005).</a:t>
            </a:r>
            <a:endParaRPr lang="en-US" sz="2800" dirty="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6</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866314"/>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r>
              <a:rPr lang="en-US" sz="3600" dirty="0" smtClean="0">
                <a:effectLst/>
                <a:latin typeface="british_council"/>
                <a:ea typeface="Times New Roman"/>
                <a:cs typeface="Times New Roman"/>
              </a:rPr>
              <a:t>Why </a:t>
            </a:r>
            <a:r>
              <a:rPr lang="en-US" sz="3600" dirty="0">
                <a:effectLst/>
                <a:latin typeface="british_council"/>
                <a:ea typeface="Times New Roman"/>
                <a:cs typeface="Times New Roman"/>
              </a:rPr>
              <a:t>we </a:t>
            </a:r>
            <a:r>
              <a:rPr lang="en-US" sz="3600" dirty="0" smtClean="0">
                <a:effectLst/>
                <a:latin typeface="british_council"/>
                <a:ea typeface="Times New Roman"/>
                <a:cs typeface="Times New Roman"/>
              </a:rPr>
              <a:t>need to develop writing skills</a:t>
            </a:r>
          </a:p>
          <a:p>
            <a:pPr algn="ctr">
              <a:lnSpc>
                <a:spcPts val="1800"/>
              </a:lnSpc>
              <a:spcBef>
                <a:spcPts val="1800"/>
              </a:spcBef>
              <a:spcAft>
                <a:spcPts val="1800"/>
              </a:spcAft>
            </a:pPr>
            <a:r>
              <a:rPr lang="en-US" sz="3600" dirty="0" smtClean="0">
                <a:effectLst/>
                <a:latin typeface="british_council"/>
                <a:ea typeface="Times New Roman"/>
                <a:cs typeface="Times New Roman"/>
              </a:rPr>
              <a:t> with young </a:t>
            </a:r>
            <a:r>
              <a:rPr lang="en-US" sz="3600" dirty="0">
                <a:effectLst/>
                <a:latin typeface="british_council"/>
                <a:ea typeface="Times New Roman"/>
                <a:cs typeface="Times New Roman"/>
              </a:rPr>
              <a:t>learners</a:t>
            </a:r>
            <a:endParaRPr lang="en-US" sz="3200" dirty="0">
              <a:effectLst/>
              <a:latin typeface="Calibri"/>
              <a:ea typeface="Calibri"/>
              <a:cs typeface="Arial"/>
            </a:endParaRPr>
          </a:p>
        </p:txBody>
      </p:sp>
    </p:spTree>
    <p:extLst>
      <p:ext uri="{BB962C8B-B14F-4D97-AF65-F5344CB8AC3E}">
        <p14:creationId xmlns:p14="http://schemas.microsoft.com/office/powerpoint/2010/main" val="3408664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1752600"/>
            <a:ext cx="9759953" cy="4950073"/>
          </a:xfrm>
          <a:prstGeom prst="rect">
            <a:avLst/>
          </a:prstGeom>
        </p:spPr>
        <p:txBody>
          <a:bodyPr wrap="square">
            <a:spAutoFit/>
          </a:bodyPr>
          <a:lstStyle/>
          <a:p>
            <a:pPr marL="342900" indent="-342900">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Many young learners will not have fully developed their own L1 writing skills, and these strategies may not necessarily transfer to writing in English.</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Writing allows young learners to </a:t>
            </a:r>
            <a:r>
              <a:rPr lang="en-US" sz="2000" b="1" dirty="0" err="1">
                <a:solidFill>
                  <a:srgbClr val="465562"/>
                </a:solidFill>
                <a:latin typeface="british_council"/>
                <a:ea typeface="Times New Roman"/>
                <a:cs typeface="Times New Roman"/>
              </a:rPr>
              <a:t>practise</a:t>
            </a:r>
            <a:r>
              <a:rPr lang="en-US" sz="2000" b="1" dirty="0">
                <a:solidFill>
                  <a:srgbClr val="465562"/>
                </a:solidFill>
                <a:latin typeface="british_council"/>
                <a:ea typeface="Times New Roman"/>
                <a:cs typeface="Times New Roman"/>
              </a:rPr>
              <a:t> new vocabulary and structures.</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It allows for a high degree of </a:t>
            </a:r>
            <a:r>
              <a:rPr lang="en-US" sz="2000" b="1" dirty="0" err="1">
                <a:solidFill>
                  <a:srgbClr val="465562"/>
                </a:solidFill>
                <a:latin typeface="british_council"/>
                <a:ea typeface="Times New Roman"/>
                <a:cs typeface="Times New Roman"/>
              </a:rPr>
              <a:t>personalisation</a:t>
            </a:r>
            <a:r>
              <a:rPr lang="en-US" sz="2000" b="1" dirty="0">
                <a:solidFill>
                  <a:srgbClr val="465562"/>
                </a:solidFill>
                <a:latin typeface="british_council"/>
                <a:ea typeface="Times New Roman"/>
                <a:cs typeface="Times New Roman"/>
              </a:rPr>
              <a:t> and creativity.</a:t>
            </a:r>
            <a:endParaRPr lang="en-US" sz="2000" b="1" dirty="0">
              <a:solidFill>
                <a:srgbClr val="465562"/>
              </a:solidFill>
              <a:latin typeface="Calibri"/>
              <a:ea typeface="Calibri"/>
              <a:cs typeface="Arial"/>
            </a:endParaRPr>
          </a:p>
          <a:p>
            <a:pPr marL="342900" indent="-342900">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It provides young learners to take risks and try out new language, with more “thinking time.”</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Writing skills equip young learners with a solid base for future development and learning.</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A focus on writing tasks in the classroom creates variety and caters for different learning styles</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Teachers can diagnose learners’ strengths and areas to develop in terms of vocabulary, structure, spelling etc.</a:t>
            </a:r>
            <a:endParaRPr lang="en-US" sz="2000" b="1" dirty="0">
              <a:solidFill>
                <a:srgbClr val="465562"/>
              </a:solidFill>
              <a:latin typeface="Calibri"/>
              <a:ea typeface="Calibri"/>
              <a:cs typeface="Arial"/>
            </a:endParaRPr>
          </a:p>
          <a:p>
            <a:pPr marL="342900" indent="-342900">
              <a:lnSpc>
                <a:spcPts val="1800"/>
              </a:lnSpc>
              <a:spcAft>
                <a:spcPts val="1000"/>
              </a:spcAft>
              <a:buSzPts val="1000"/>
              <a:buFont typeface="Symbol"/>
              <a:buChar char=""/>
              <a:tabLst>
                <a:tab pos="457200" algn="l"/>
              </a:tabLst>
            </a:pPr>
            <a:r>
              <a:rPr lang="en-US" sz="2000" b="1" dirty="0">
                <a:solidFill>
                  <a:srgbClr val="465562"/>
                </a:solidFill>
                <a:latin typeface="british_council"/>
                <a:ea typeface="Times New Roman"/>
                <a:cs typeface="Times New Roman"/>
              </a:rPr>
              <a:t>Focusing on this area can instill the joy of writing from an early age.</a:t>
            </a:r>
            <a:endParaRPr lang="en-US" sz="2000" b="1" dirty="0">
              <a:solidFill>
                <a:srgbClr val="465562"/>
              </a:solidFill>
              <a:latin typeface="Calibri"/>
              <a:ea typeface="Calibri"/>
              <a:cs typeface="Arial"/>
            </a:endParaRPr>
          </a:p>
          <a:p>
            <a:pPr marL="483235" marR="243205"/>
            <a:endParaRPr lang="en-US" sz="1400" b="1" dirty="0" smtClean="0">
              <a:solidFill>
                <a:srgbClr val="465562"/>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7</a:t>
            </a:fld>
            <a:endParaRPr lang="en-US" sz="1200" b="1">
              <a:solidFill>
                <a:srgbClr val="000000"/>
              </a:solidFill>
              <a:latin typeface="Arial" panose="020B0604020202020204" pitchFamily="34" charset="0"/>
              <a:cs typeface="Arial" panose="020B0604020202020204" pitchFamily="34" charset="0"/>
            </a:endParaRPr>
          </a:p>
        </p:txBody>
      </p:sp>
      <p:sp>
        <p:nvSpPr>
          <p:cNvPr id="7" name="TextBox 6"/>
          <p:cNvSpPr txBox="1"/>
          <p:nvPr/>
        </p:nvSpPr>
        <p:spPr>
          <a:xfrm>
            <a:off x="2209800" y="457200"/>
            <a:ext cx="86106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pPr algn="ctr">
              <a:lnSpc>
                <a:spcPts val="1800"/>
              </a:lnSpc>
              <a:spcBef>
                <a:spcPts val="1800"/>
              </a:spcBef>
              <a:spcAft>
                <a:spcPts val="1800"/>
              </a:spcAft>
            </a:pPr>
            <a:endParaRPr lang="en-US" sz="3200" b="0" u="none" dirty="0">
              <a:solidFill>
                <a:srgbClr val="465562"/>
              </a:solidFill>
              <a:effectLst/>
              <a:latin typeface="Calibri"/>
              <a:ea typeface="Calibri"/>
              <a:cs typeface="Arial"/>
            </a:endParaRPr>
          </a:p>
        </p:txBody>
      </p:sp>
      <p:sp>
        <p:nvSpPr>
          <p:cNvPr id="5" name="مستطيل 4"/>
          <p:cNvSpPr/>
          <p:nvPr/>
        </p:nvSpPr>
        <p:spPr>
          <a:xfrm>
            <a:off x="1635123" y="553456"/>
            <a:ext cx="9947277" cy="1076257"/>
          </a:xfrm>
          <a:prstGeom prst="rect">
            <a:avLst/>
          </a:prstGeom>
        </p:spPr>
        <p:txBody>
          <a:bodyPr wrap="square">
            <a:spAutoFit/>
          </a:bodyPr>
          <a:lstStyle/>
          <a:p>
            <a:pPr algn="ctr">
              <a:lnSpc>
                <a:spcPts val="1800"/>
              </a:lnSpc>
              <a:spcBef>
                <a:spcPts val="1800"/>
              </a:spcBef>
              <a:spcAft>
                <a:spcPts val="1800"/>
              </a:spcAft>
            </a:pPr>
            <a:r>
              <a:rPr lang="en-US" sz="3600" b="1" dirty="0">
                <a:solidFill>
                  <a:srgbClr val="FF0000"/>
                </a:solidFill>
                <a:latin typeface="british_council"/>
                <a:ea typeface="Times New Roman"/>
                <a:cs typeface="Times New Roman"/>
              </a:rPr>
              <a:t>Why we need to develop writing skills</a:t>
            </a:r>
          </a:p>
          <a:p>
            <a:pPr algn="ctr">
              <a:lnSpc>
                <a:spcPts val="1800"/>
              </a:lnSpc>
              <a:spcBef>
                <a:spcPts val="1800"/>
              </a:spcBef>
              <a:spcAft>
                <a:spcPts val="1800"/>
              </a:spcAft>
            </a:pPr>
            <a:r>
              <a:rPr lang="en-US" sz="3600" b="1" dirty="0">
                <a:solidFill>
                  <a:srgbClr val="FF0000"/>
                </a:solidFill>
                <a:latin typeface="british_council"/>
                <a:ea typeface="Times New Roman"/>
                <a:cs typeface="Times New Roman"/>
              </a:rPr>
              <a:t> with young learners</a:t>
            </a:r>
            <a:endParaRPr lang="en-US" sz="3200" b="1" dirty="0">
              <a:solidFill>
                <a:srgbClr val="FF0000"/>
              </a:solidFill>
              <a:latin typeface="Calibri"/>
              <a:ea typeface="Calibri"/>
              <a:cs typeface="Arial"/>
            </a:endParaRPr>
          </a:p>
        </p:txBody>
      </p:sp>
    </p:spTree>
    <p:extLst>
      <p:ext uri="{BB962C8B-B14F-4D97-AF65-F5344CB8AC3E}">
        <p14:creationId xmlns:p14="http://schemas.microsoft.com/office/powerpoint/2010/main" val="3643309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Box 2"/>
          <p:cNvSpPr txBox="1"/>
          <p:nvPr/>
        </p:nvSpPr>
        <p:spPr>
          <a:xfrm>
            <a:off x="1295400" y="3733800"/>
            <a:ext cx="10363200" cy="719504"/>
          </a:xfrm>
          <a:prstGeom prst="rect">
            <a:avLst/>
          </a:prstGeom>
        </p:spPr>
        <p:txBody>
          <a:bodyPr vert="horz" lIns="91440" tIns="45720" rIns="91440" bIns="45720" rtlCol="0" anchor="b">
            <a:noAutofit/>
          </a:bodyPr>
          <a:lstStyle>
            <a:lvl1pPr>
              <a:lnSpc>
                <a:spcPct val="90000"/>
              </a:lnSpc>
              <a:spcBef>
                <a:spcPct val="0"/>
              </a:spcBef>
              <a:buNone/>
              <a:defRPr sz="2800" b="1" u="sng" cap="none">
                <a:solidFill>
                  <a:srgbClr val="FF0000"/>
                </a:solidFill>
                <a:effectLst>
                  <a:outerShdw blurRad="38100" dist="38100" dir="2700000" algn="tl">
                    <a:srgbClr val="000000">
                      <a:alpha val="43137"/>
                    </a:srgbClr>
                  </a:outerShdw>
                </a:effectLst>
                <a:latin typeface="AucoinLight" panose="020D0602050304030204" pitchFamily="34" charset="0"/>
                <a:ea typeface="+mj-ea"/>
                <a:cs typeface="+mj-cs"/>
              </a:defRPr>
            </a:lvl1pPr>
          </a:lstStyle>
          <a:p>
            <a:r>
              <a:rPr lang="en-US" sz="3600" dirty="0" smtClean="0">
                <a:effectLst/>
                <a:latin typeface="Times New Roman"/>
                <a:ea typeface="Times New Roman"/>
              </a:rPr>
              <a:t>Task 2:</a:t>
            </a:r>
          </a:p>
          <a:p>
            <a:pPr>
              <a:lnSpc>
                <a:spcPct val="150000"/>
              </a:lnSpc>
            </a:pPr>
            <a:r>
              <a:rPr lang="en-US" sz="3600" dirty="0" smtClean="0">
                <a:effectLst/>
                <a:latin typeface="Times New Roman"/>
                <a:ea typeface="Times New Roman"/>
              </a:rPr>
              <a:t>So </a:t>
            </a:r>
            <a:r>
              <a:rPr lang="en-US" sz="3600" dirty="0">
                <a:effectLst/>
                <a:latin typeface="Times New Roman"/>
                <a:ea typeface="Times New Roman"/>
              </a:rPr>
              <a:t>what can we do to help children retain their </a:t>
            </a:r>
            <a:r>
              <a:rPr lang="en-US" sz="3600" dirty="0" smtClean="0">
                <a:effectLst/>
                <a:latin typeface="Times New Roman"/>
                <a:ea typeface="Times New Roman"/>
              </a:rPr>
              <a:t> </a:t>
            </a:r>
            <a:r>
              <a:rPr lang="en-US" sz="3600" dirty="0">
                <a:effectLst/>
                <a:latin typeface="Times New Roman"/>
                <a:ea typeface="Times New Roman"/>
              </a:rPr>
              <a:t>interest in </a:t>
            </a:r>
            <a:r>
              <a:rPr lang="en-US" sz="3600" dirty="0" smtClean="0">
                <a:effectLst/>
                <a:latin typeface="Times New Roman"/>
                <a:ea typeface="Times New Roman"/>
              </a:rPr>
              <a:t>writing? </a:t>
            </a:r>
            <a:endParaRPr lang="en-US" sz="3600" dirty="0"/>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8</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34226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1524000" y="1981200"/>
            <a:ext cx="10363200" cy="923330"/>
          </a:xfrm>
          <a:prstGeom prst="rect">
            <a:avLst/>
          </a:prstGeom>
        </p:spPr>
        <p:txBody>
          <a:bodyPr wrap="square">
            <a:spAutoFit/>
          </a:bodyPr>
          <a:lstStyle/>
          <a:p>
            <a:pPr>
              <a:lnSpc>
                <a:spcPct val="150000"/>
              </a:lnSpc>
              <a:spcAft>
                <a:spcPts val="1125"/>
              </a:spcAft>
            </a:pPr>
            <a:r>
              <a:rPr lang="en-US" sz="3600" b="1" dirty="0" smtClean="0">
                <a:ln w="12700">
                  <a:solidFill>
                    <a:srgbClr val="9BAAB7"/>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t>
            </a:r>
            <a:endParaRPr lang="en-US" sz="2400" dirty="0">
              <a:solidFill>
                <a:srgbClr val="465562"/>
              </a:solidFill>
              <a:latin typeface="Calibri"/>
              <a:ea typeface="Calibri"/>
              <a:cs typeface="Arial"/>
            </a:endParaRPr>
          </a:p>
        </p:txBody>
      </p:sp>
      <p:sp>
        <p:nvSpPr>
          <p:cNvPr id="4" name="Date Placeholder 3"/>
          <p:cNvSpPr>
            <a:spLocks noGrp="1"/>
          </p:cNvSpPr>
          <p:nvPr>
            <p:ph type="dt" sz="half" idx="10"/>
          </p:nvPr>
        </p:nvSpPr>
        <p:spPr/>
        <p:txBody>
          <a:bodyPr/>
          <a:lstStyle/>
          <a:p>
            <a:fld id="{F0A6240C-C438-41A6-AF86-D59C7E31B0AF}" type="datetime3">
              <a:rPr lang="en-US" sz="1200" b="1" smtClean="0">
                <a:solidFill>
                  <a:srgbClr val="000000"/>
                </a:solidFill>
                <a:latin typeface="Arial" panose="020B0604020202020204" pitchFamily="34" charset="0"/>
                <a:cs typeface="Arial" panose="020B0604020202020204" pitchFamily="34" charset="0"/>
              </a:rPr>
              <a:pPr/>
              <a:t>1 July 2017</a:t>
            </a:fld>
            <a:endParaRPr lang="en-US" sz="1200" b="1">
              <a:solidFill>
                <a:srgbClr val="000000"/>
              </a:solidFill>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7" name="Slide Number Placeholder 6"/>
          <p:cNvSpPr>
            <a:spLocks noGrp="1"/>
          </p:cNvSpPr>
          <p:nvPr>
            <p:ph type="sldNum" sz="quarter" idx="12"/>
          </p:nvPr>
        </p:nvSpPr>
        <p:spPr/>
        <p:txBody>
          <a:bodyPr/>
          <a:lstStyle/>
          <a:p>
            <a:fld id="{D6D25464-B035-4815-AE55-0B249F8F864E}" type="slidenum">
              <a:rPr lang="en-US" sz="1200" b="1" smtClean="0">
                <a:solidFill>
                  <a:srgbClr val="000000"/>
                </a:solidFill>
                <a:latin typeface="Arial" panose="020B0604020202020204" pitchFamily="34" charset="0"/>
                <a:cs typeface="Arial" panose="020B0604020202020204" pitchFamily="34" charset="0"/>
              </a:rPr>
              <a:pPr/>
              <a:t>9</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371600" y="1433614"/>
            <a:ext cx="9906000" cy="2018501"/>
          </a:xfrm>
          <a:prstGeom prst="rect">
            <a:avLst/>
          </a:prstGeom>
        </p:spPr>
        <p:txBody>
          <a:bodyPr wrap="square">
            <a:spAutoFit/>
          </a:bodyPr>
          <a:lstStyle/>
          <a:p>
            <a:pPr>
              <a:spcAft>
                <a:spcPts val="1125"/>
              </a:spcAft>
            </a:pPr>
            <a:r>
              <a:rPr lang="en-US" sz="2400" b="1" dirty="0" smtClean="0">
                <a:latin typeface="Times New Roman"/>
                <a:ea typeface="Times New Roman"/>
                <a:cs typeface="Arial"/>
              </a:rPr>
              <a:t>*</a:t>
            </a:r>
            <a:r>
              <a:rPr lang="en-US" sz="2400" b="1" dirty="0">
                <a:latin typeface="Times New Roman"/>
                <a:ea typeface="Times New Roman"/>
                <a:cs typeface="Arial"/>
              </a:rPr>
              <a:t>S</a:t>
            </a:r>
            <a:r>
              <a:rPr lang="en-US" sz="2400" b="1" dirty="0" smtClean="0">
                <a:latin typeface="Times New Roman"/>
                <a:ea typeface="Times New Roman"/>
                <a:cs typeface="Arial"/>
              </a:rPr>
              <a:t>tudents </a:t>
            </a:r>
            <a:r>
              <a:rPr lang="en-US" sz="2400" b="1" dirty="0">
                <a:latin typeface="Times New Roman"/>
                <a:ea typeface="Times New Roman"/>
                <a:cs typeface="Arial"/>
              </a:rPr>
              <a:t>need a basic foundation and understanding of the spoken language in order to be able to write in English. For example, they need to know how to identify and talk about objects and people in English in order to write something about them</a:t>
            </a:r>
            <a:r>
              <a:rPr lang="en-US" sz="2400" b="1" dirty="0" smtClean="0">
                <a:latin typeface="Times New Roman"/>
                <a:ea typeface="Times New Roman"/>
                <a:cs typeface="Arial"/>
              </a:rPr>
              <a:t>.</a:t>
            </a:r>
          </a:p>
          <a:p>
            <a:pPr>
              <a:spcAft>
                <a:spcPts val="1125"/>
              </a:spcAft>
            </a:pPr>
            <a:endParaRPr lang="en-US" sz="2000" b="1" dirty="0">
              <a:effectLst/>
              <a:latin typeface="Calibri"/>
              <a:ea typeface="Calibri"/>
              <a:cs typeface="Arial"/>
            </a:endParaRPr>
          </a:p>
        </p:txBody>
      </p:sp>
      <p:sp>
        <p:nvSpPr>
          <p:cNvPr id="8" name="مستطيل 7"/>
          <p:cNvSpPr/>
          <p:nvPr/>
        </p:nvSpPr>
        <p:spPr>
          <a:xfrm>
            <a:off x="1371600" y="3452115"/>
            <a:ext cx="9601200" cy="1569660"/>
          </a:xfrm>
          <a:prstGeom prst="rect">
            <a:avLst/>
          </a:prstGeom>
        </p:spPr>
        <p:txBody>
          <a:bodyPr wrap="square">
            <a:spAutoFit/>
          </a:bodyPr>
          <a:lstStyle/>
          <a:p>
            <a:pPr>
              <a:spcAft>
                <a:spcPts val="1125"/>
              </a:spcAft>
            </a:pPr>
            <a:r>
              <a:rPr lang="en-US" sz="2400" b="1" dirty="0" smtClean="0">
                <a:latin typeface="Times New Roman"/>
                <a:ea typeface="Times New Roman"/>
                <a:cs typeface="Arial"/>
              </a:rPr>
              <a:t>*A </a:t>
            </a:r>
            <a:r>
              <a:rPr lang="en-US" sz="2400" b="1" dirty="0">
                <a:latin typeface="Times New Roman"/>
                <a:ea typeface="Times New Roman"/>
                <a:cs typeface="Arial"/>
              </a:rPr>
              <a:t>young learner class is different from an adult or teenager class in terms of the learners’ needs, the language competencies </a:t>
            </a:r>
            <a:r>
              <a:rPr lang="en-US" sz="2400" b="1" dirty="0" err="1">
                <a:latin typeface="Times New Roman"/>
                <a:ea typeface="Times New Roman"/>
                <a:cs typeface="Arial"/>
              </a:rPr>
              <a:t>emphasised</a:t>
            </a:r>
            <a:r>
              <a:rPr lang="en-US" sz="2400" b="1" dirty="0">
                <a:latin typeface="Times New Roman"/>
                <a:ea typeface="Times New Roman"/>
                <a:cs typeface="Arial"/>
              </a:rPr>
              <a:t>, and the cognitive skills developed. Let’s focus on what we call ‘late young learners’, who are usually ten to 12 years old.</a:t>
            </a:r>
            <a:endParaRPr lang="en-US" sz="2400" b="1" dirty="0">
              <a:effectLst/>
              <a:latin typeface="Calibri"/>
              <a:ea typeface="Calibri"/>
              <a:cs typeface="Arial"/>
            </a:endParaRPr>
          </a:p>
        </p:txBody>
      </p:sp>
    </p:spTree>
    <p:extLst>
      <p:ext uri="{BB962C8B-B14F-4D97-AF65-F5344CB8AC3E}">
        <p14:creationId xmlns:p14="http://schemas.microsoft.com/office/powerpoint/2010/main" val="31754586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3.xml><?xml version="1.0" encoding="utf-8"?>
<a:theme xmlns:a="http://schemas.openxmlformats.org/drawingml/2006/main" name="1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4.xml><?xml version="1.0" encoding="utf-8"?>
<a:theme xmlns:a="http://schemas.openxmlformats.org/drawingml/2006/main" name="2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5.xml><?xml version="1.0" encoding="utf-8"?>
<a:theme xmlns:a="http://schemas.openxmlformats.org/drawingml/2006/main" name="3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6.xml><?xml version="1.0" encoding="utf-8"?>
<a:theme xmlns:a="http://schemas.openxmlformats.org/drawingml/2006/main" name="4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7.xml><?xml version="1.0" encoding="utf-8"?>
<a:theme xmlns:a="http://schemas.openxmlformats.org/drawingml/2006/main" name="5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8.xml><?xml version="1.0" encoding="utf-8"?>
<a:theme xmlns:a="http://schemas.openxmlformats.org/drawingml/2006/main" name="6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9.xml><?xml version="1.0" encoding="utf-8"?>
<a:theme xmlns:a="http://schemas.openxmlformats.org/drawingml/2006/main" name="7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Override1.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10.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2.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3.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4.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5.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6.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7.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8.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ppt/theme/themeOverride9.xml><?xml version="1.0" encoding="utf-8"?>
<a:themeOverride xmlns:a="http://schemas.openxmlformats.org/drawingml/2006/main">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Flow</Template>
  <TotalTime>1405</TotalTime>
  <Words>2601</Words>
  <Application>Microsoft Office PowerPoint</Application>
  <PresentationFormat>مخصص</PresentationFormat>
  <Paragraphs>399</Paragraphs>
  <Slides>43</Slides>
  <Notes>0</Notes>
  <HiddenSlides>0</HiddenSlides>
  <MMClips>0</MMClips>
  <ScaleCrop>false</ScaleCrop>
  <HeadingPairs>
    <vt:vector size="4" baseType="variant">
      <vt:variant>
        <vt:lpstr>نسق</vt:lpstr>
      </vt:variant>
      <vt:variant>
        <vt:i4>9</vt:i4>
      </vt:variant>
      <vt:variant>
        <vt:lpstr>عناوين الشرائح</vt:lpstr>
      </vt:variant>
      <vt:variant>
        <vt:i4>43</vt:i4>
      </vt:variant>
    </vt:vector>
  </HeadingPairs>
  <TitlesOfParts>
    <vt:vector size="52" baseType="lpstr">
      <vt:lpstr>Concourse</vt:lpstr>
      <vt:lpstr>Theme1</vt:lpstr>
      <vt:lpstr>1_Theme1</vt:lpstr>
      <vt:lpstr>2_Theme1</vt:lpstr>
      <vt:lpstr>3_Theme1</vt:lpstr>
      <vt:lpstr>4_Theme1</vt:lpstr>
      <vt:lpstr>5_Theme1</vt:lpstr>
      <vt:lpstr>6_Theme1</vt:lpstr>
      <vt:lpstr>7_Theme1</vt:lpstr>
      <vt:lpstr>عرض تقديمي في PowerPoint</vt:lpstr>
      <vt:lpstr>عرض تقديمي في PowerPoint</vt:lpstr>
      <vt:lpstr>Task 1: Discuss the following quotation: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MSI</cp:lastModifiedBy>
  <cp:revision>137</cp:revision>
  <dcterms:created xsi:type="dcterms:W3CDTF">2017-05-22T13:29:36Z</dcterms:created>
  <dcterms:modified xsi:type="dcterms:W3CDTF">2017-07-01T10:08:16Z</dcterms:modified>
</cp:coreProperties>
</file>